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4261" autoAdjust="0"/>
  </p:normalViewPr>
  <p:slideViewPr>
    <p:cSldViewPr snapToGrid="0">
      <p:cViewPr varScale="1">
        <p:scale>
          <a:sx n="46" d="100"/>
          <a:sy n="46" d="100"/>
        </p:scale>
        <p:origin x="-1662"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17C25-82B5-4C2D-8705-6CFB65D573A2}" type="datetimeFigureOut">
              <a:rPr lang="en-US" smtClean="0"/>
              <a:t>4/23/2019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77FF4-495B-47B4-A11B-C7262580FA12}" type="slidenum">
              <a:rPr lang="en-US" smtClean="0"/>
              <a:t>‹#›</a:t>
            </a:fld>
            <a:endParaRPr lang="en-US"/>
          </a:p>
        </p:txBody>
      </p:sp>
    </p:spTree>
    <p:extLst>
      <p:ext uri="{BB962C8B-B14F-4D97-AF65-F5344CB8AC3E}">
        <p14:creationId xmlns:p14="http://schemas.microsoft.com/office/powerpoint/2010/main" val="3403958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a:latin typeface="Times New Roman" panose="02020603050405020304" pitchFamily="18" charset="0"/>
                <a:cs typeface="Times New Roman" panose="02020603050405020304" pitchFamily="18" charset="0"/>
              </a:rPr>
              <a:t>Jim crow is a system containing various laws which promoted and influenced racial discrimination on the borders and southern parts of the united states.  The system contains various laws which prohibits blacks from eating, sharing seats and intermarrying with whites. The purpose of Jim crow laws was to demean African Americans and make them inferior to whites. This presentation focuses on explaining precisely how Jim crow laws promoted racial discrimination in the united States and as a result prompted blacks to form social movements. </a:t>
            </a:r>
          </a:p>
        </p:txBody>
      </p:sp>
      <p:sp>
        <p:nvSpPr>
          <p:cNvPr id="4" name="Slide Number Placeholder 3"/>
          <p:cNvSpPr>
            <a:spLocks noGrp="1"/>
          </p:cNvSpPr>
          <p:nvPr>
            <p:ph type="sldNum" sz="quarter" idx="5"/>
          </p:nvPr>
        </p:nvSpPr>
        <p:spPr/>
        <p:txBody>
          <a:bodyPr/>
          <a:lstStyle/>
          <a:p>
            <a:fld id="{AE077FF4-495B-47B4-A11B-C7262580FA12}" type="slidenum">
              <a:rPr lang="en-US" smtClean="0"/>
              <a:t>1</a:t>
            </a:fld>
            <a:endParaRPr lang="en-US"/>
          </a:p>
        </p:txBody>
      </p:sp>
    </p:spTree>
    <p:extLst>
      <p:ext uri="{BB962C8B-B14F-4D97-AF65-F5344CB8AC3E}">
        <p14:creationId xmlns:p14="http://schemas.microsoft.com/office/powerpoint/2010/main" val="2882721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Jim Crow is a racial caste system that operated between 1877-1960s in the southern states. The laws promoted racial discrimination especially against people of color in the minority groups living in the South and borders of the United States.  Jim crow contained series of anti-black laws which led to numerous social movements in 1950s (</a:t>
            </a:r>
            <a:r>
              <a:rPr lang="en-US" sz="1200" kern="1200" dirty="0" err="1">
                <a:solidFill>
                  <a:schemeClr val="tx1"/>
                </a:solidFill>
                <a:effectLst/>
                <a:latin typeface="Times New Roman" pitchFamily="18" charset="0"/>
                <a:ea typeface="+mn-ea"/>
                <a:cs typeface="Times New Roman" pitchFamily="18" charset="0"/>
              </a:rPr>
              <a:t>Erevelles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and Nirmala 2014:9). </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name “Jim Crow” emerged as a belittling term for referring to African Americans and also an identification for showing their discrimination in the states.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law became part of life as African Americans continued to experience discrimination from various areas.</a:t>
            </a:r>
          </a:p>
          <a:p>
            <a:pPr>
              <a:lnSpc>
                <a:spcPct val="200000"/>
              </a:lnSpc>
            </a:pP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077FF4-495B-47B4-A11B-C7262580FA12}" type="slidenum">
              <a:rPr lang="en-US" smtClean="0"/>
              <a:t>2</a:t>
            </a:fld>
            <a:endParaRPr lang="en-US"/>
          </a:p>
        </p:txBody>
      </p:sp>
    </p:spTree>
    <p:extLst>
      <p:ext uri="{BB962C8B-B14F-4D97-AF65-F5344CB8AC3E}">
        <p14:creationId xmlns:p14="http://schemas.microsoft.com/office/powerpoint/2010/main" val="3436252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topic selected is Jim Crow law. According to </a:t>
            </a:r>
            <a:r>
              <a:rPr lang="en-US" sz="1200" kern="1200" dirty="0" err="1" smtClean="0">
                <a:solidFill>
                  <a:schemeClr val="tx1"/>
                </a:solidFill>
                <a:effectLst/>
                <a:latin typeface="Times New Roman" pitchFamily="18" charset="0"/>
                <a:ea typeface="+mn-ea"/>
                <a:cs typeface="Times New Roman" pitchFamily="18" charset="0"/>
              </a:rPr>
              <a:t>Highsmith</a:t>
            </a:r>
            <a:r>
              <a:rPr lang="en-US" sz="1200" kern="1200" baseline="0" dirty="0" smtClean="0">
                <a:solidFill>
                  <a:schemeClr val="tx1"/>
                </a:solidFill>
                <a:effectLst/>
                <a:latin typeface="Times New Roman" pitchFamily="18" charset="0"/>
                <a:ea typeface="+mn-ea"/>
                <a:cs typeface="Times New Roman" pitchFamily="18" charset="0"/>
              </a:rPr>
              <a:t> et al. </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(2015: 563</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Jim crow laws promoted racial discrimination in the southern states by demeaning blacks. The eugenicists, social Darwinist and craniologists from every level of education promoted discrimination of African Americans by defining them as innately intellectual but inferior to whites in other ways. The writers of newspapers and magazines described African Americans as darkies’ coons, and blacks to reinforce anti-black stereotypes. Societal institutions also promoted the oppression of Africans by portraying them as inferior to the whites. Furthermore, the system made whites look superior by treating blacks as individuals who have no good morals, and civilized behavior in America. </a:t>
            </a:r>
          </a:p>
          <a:p>
            <a:pPr>
              <a:lnSpc>
                <a:spcPct val="200000"/>
              </a:lnSpc>
            </a:pP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077FF4-495B-47B4-A11B-C7262580FA12}" type="slidenum">
              <a:rPr lang="en-US" smtClean="0"/>
              <a:t>3</a:t>
            </a:fld>
            <a:endParaRPr lang="en-US"/>
          </a:p>
        </p:txBody>
      </p:sp>
    </p:spTree>
    <p:extLst>
      <p:ext uri="{BB962C8B-B14F-4D97-AF65-F5344CB8AC3E}">
        <p14:creationId xmlns:p14="http://schemas.microsoft.com/office/powerpoint/2010/main" val="504825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During the era of the Jim crow, the whites ensured that they do not interact with African Americans or engage in activities which would make them equal. For instance, the blacks could not shake hands with whites because it showed that they are socially equal (</a:t>
            </a:r>
            <a:r>
              <a:rPr lang="en-US" sz="1200" kern="1200" dirty="0" err="1">
                <a:solidFill>
                  <a:schemeClr val="tx1"/>
                </a:solidFill>
                <a:effectLst/>
                <a:latin typeface="Times New Roman" pitchFamily="18" charset="0"/>
                <a:ea typeface="+mn-ea"/>
                <a:cs typeface="Times New Roman" pitchFamily="18" charset="0"/>
              </a:rPr>
              <a:t>Kuczewski</a:t>
            </a:r>
            <a:r>
              <a:rPr lang="en-US" sz="1200" kern="1200" dirty="0">
                <a:solidFill>
                  <a:schemeClr val="tx1"/>
                </a:solidFill>
                <a:effectLst/>
                <a:latin typeface="Times New Roman" pitchFamily="18" charset="0"/>
                <a:ea typeface="+mn-ea"/>
                <a:cs typeface="Times New Roman" pitchFamily="18" charset="0"/>
              </a:rPr>
              <a:t> and Mark 2016: 21). </a:t>
            </a:r>
            <a:r>
              <a:rPr lang="en-US" sz="1200" kern="1200" dirty="0" smtClean="0">
                <a:solidFill>
                  <a:schemeClr val="tx1"/>
                </a:solidFill>
                <a:effectLst/>
                <a:latin typeface="Times New Roman" pitchFamily="18" charset="0"/>
                <a:ea typeface="+mn-ea"/>
                <a:cs typeface="Times New Roman" pitchFamily="18" charset="0"/>
              </a:rPr>
              <a:t>Regarding </a:t>
            </a:r>
            <a:r>
              <a:rPr lang="en-US" sz="1200" kern="1200" dirty="0">
                <a:solidFill>
                  <a:schemeClr val="tx1"/>
                </a:solidFill>
                <a:effectLst/>
                <a:latin typeface="Times New Roman" pitchFamily="18" charset="0"/>
                <a:ea typeface="+mn-ea"/>
                <a:cs typeface="Times New Roman" pitchFamily="18" charset="0"/>
              </a:rPr>
              <a:t>the laws in the system, it was wrong for whites to eat while sharing the same tables or places with blacks. in case they ate together, the whites got served first. Besides, it was offensive for blacks to kiss or show any kind of affection in public because it was considered as an offensive act by whites.  Furthermore, the blacks were supposed to seat on the back seats in case they share the same vehicle with whites.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AE077FF4-495B-47B4-A11B-C7262580FA12}" type="slidenum">
              <a:rPr lang="en-US" smtClean="0"/>
              <a:t>4</a:t>
            </a:fld>
            <a:endParaRPr lang="en-US"/>
          </a:p>
        </p:txBody>
      </p:sp>
    </p:spTree>
    <p:extLst>
      <p:ext uri="{BB962C8B-B14F-4D97-AF65-F5344CB8AC3E}">
        <p14:creationId xmlns:p14="http://schemas.microsoft.com/office/powerpoint/2010/main" val="1488743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Times New Roman" pitchFamily="18" charset="0"/>
                <a:ea typeface="+mn-ea"/>
                <a:cs typeface="Times New Roman" pitchFamily="18" charset="0"/>
              </a:rPr>
              <a:t>Jim </a:t>
            </a:r>
            <a:r>
              <a:rPr lang="en-GB" sz="1200" kern="1200" dirty="0">
                <a:solidFill>
                  <a:schemeClr val="tx1"/>
                </a:solidFill>
                <a:effectLst/>
                <a:latin typeface="Times New Roman" pitchFamily="18" charset="0"/>
                <a:ea typeface="+mn-ea"/>
                <a:cs typeface="Times New Roman" pitchFamily="18" charset="0"/>
              </a:rPr>
              <a:t>crow created a system that promotes racial segregation especially among whites and blacks. Highsmith asserts in his works that; Africans Americans could not socialize freely with whites because it implied a social equality between them. in the literature review "The politics of race and voter ID laws in the states: The return of Jim Crow</a:t>
            </a:r>
            <a:r>
              <a:rPr lang="en-GB" sz="1200" kern="1200" dirty="0" smtClean="0">
                <a:solidFill>
                  <a:schemeClr val="tx1"/>
                </a:solidFill>
                <a:effectLst/>
                <a:latin typeface="Times New Roman" pitchFamily="18" charset="0"/>
                <a:ea typeface="+mn-ea"/>
                <a:cs typeface="Times New Roman" pitchFamily="18" charset="0"/>
              </a:rPr>
              <a:t>?”,  </a:t>
            </a:r>
            <a:r>
              <a:rPr lang="en-GB" sz="1200" kern="1200" dirty="0">
                <a:solidFill>
                  <a:schemeClr val="tx1"/>
                </a:solidFill>
                <a:effectLst/>
                <a:latin typeface="Times New Roman" pitchFamily="18" charset="0"/>
                <a:ea typeface="+mn-ea"/>
                <a:cs typeface="Times New Roman" pitchFamily="18" charset="0"/>
              </a:rPr>
              <a:t>Rocha, Rene and Tetsuya </a:t>
            </a:r>
            <a:r>
              <a:rPr lang="en-GB" sz="1200" kern="1200" dirty="0" err="1">
                <a:solidFill>
                  <a:schemeClr val="tx1"/>
                </a:solidFill>
                <a:effectLst/>
                <a:latin typeface="Times New Roman" pitchFamily="18" charset="0"/>
                <a:ea typeface="+mn-ea"/>
                <a:cs typeface="Times New Roman" pitchFamily="18" charset="0"/>
              </a:rPr>
              <a:t>Matsubayashi</a:t>
            </a:r>
            <a:r>
              <a:rPr lang="en-GB" sz="1200" kern="1200" dirty="0">
                <a:solidFill>
                  <a:schemeClr val="tx1"/>
                </a:solidFill>
                <a:effectLst/>
                <a:latin typeface="Times New Roman" pitchFamily="18" charset="0"/>
                <a:ea typeface="+mn-ea"/>
                <a:cs typeface="Times New Roman" pitchFamily="18" charset="0"/>
              </a:rPr>
              <a:t>, states that the aim of Jim crow system was to segregate blacks. </a:t>
            </a:r>
            <a:r>
              <a:rPr lang="en-US" sz="1200" kern="1200" dirty="0">
                <a:solidFill>
                  <a:schemeClr val="tx1"/>
                </a:solidFill>
                <a:effectLst/>
                <a:latin typeface="Times New Roman" pitchFamily="18" charset="0"/>
                <a:ea typeface="+mn-ea"/>
                <a:cs typeface="Times New Roman" pitchFamily="18" charset="0"/>
              </a:rPr>
              <a:t>Rocha, Rene and Tetsuya (2014: 679)</a:t>
            </a:r>
            <a:r>
              <a:rPr lang="en-GB" sz="1200" kern="1200" dirty="0">
                <a:solidFill>
                  <a:schemeClr val="tx1"/>
                </a:solidFill>
                <a:effectLst/>
                <a:latin typeface="Times New Roman" pitchFamily="18" charset="0"/>
                <a:ea typeface="+mn-ea"/>
                <a:cs typeface="Times New Roman" pitchFamily="18" charset="0"/>
              </a:rPr>
              <a:t> stresses that the system discriminated blacks by ensuring that they do not share similar seats on public vehicles or eat from the same hotels.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AE077FF4-495B-47B4-A11B-C7262580FA12}" type="slidenum">
              <a:rPr lang="en-US" smtClean="0"/>
              <a:t>5</a:t>
            </a:fld>
            <a:endParaRPr lang="en-US"/>
          </a:p>
        </p:txBody>
      </p:sp>
    </p:spTree>
    <p:extLst>
      <p:ext uri="{BB962C8B-B14F-4D97-AF65-F5344CB8AC3E}">
        <p14:creationId xmlns:p14="http://schemas.microsoft.com/office/powerpoint/2010/main" val="2847985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Due to the extreme discrimination of Jim crow law, some African  American attorneys sought the intervention of the court to answer hypothetical questions such as:</a:t>
            </a:r>
          </a:p>
          <a:p>
            <a:r>
              <a:rPr lang="en-US" sz="1200" kern="1200" dirty="0">
                <a:solidFill>
                  <a:schemeClr val="tx1"/>
                </a:solidFill>
                <a:effectLst/>
                <a:latin typeface="+mn-lt"/>
                <a:ea typeface="+mn-ea"/>
                <a:cs typeface="+mn-cs"/>
              </a:rPr>
              <a:t>Why a case of serious magnitude about racial segregation could be left in the hands of a trained official or conductor?</a:t>
            </a:r>
          </a:p>
          <a:p>
            <a:r>
              <a:rPr lang="en-US" sz="1200" kern="1200" dirty="0">
                <a:solidFill>
                  <a:schemeClr val="tx1"/>
                </a:solidFill>
                <a:effectLst/>
                <a:latin typeface="+mn-lt"/>
                <a:ea typeface="+mn-ea"/>
                <a:cs typeface="+mn-cs"/>
              </a:rPr>
              <a:t>The second question that the African American lawyers sought the redress of the court was; whether it was necessary for public trains to be partitioned into boarding areas for blacks and whites?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Furthermore, the African American lawyers also wanted the court to answer the question; why it was offensive for blacks to show affection in the public like the whites yet individuals from both groups were American citizens required to have equal rights and freedoms (Penrod and Erin 2018: 207). </a:t>
            </a:r>
          </a:p>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6</a:t>
            </a:fld>
            <a:endParaRPr lang="en-US"/>
          </a:p>
        </p:txBody>
      </p:sp>
    </p:spTree>
    <p:extLst>
      <p:ext uri="{BB962C8B-B14F-4D97-AF65-F5344CB8AC3E}">
        <p14:creationId xmlns:p14="http://schemas.microsoft.com/office/powerpoint/2010/main" val="1731604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research study will use qualitative methodology for collection of data. Qualitative research method is essential for collecting information through recording personal or group opinion concerning the problem at hand. The methodology offers varieties of methods appropriate for focusing on individual interviews, group discussions and observation. In general, qualitative research is an exploratory method that enables the researcher to have a detailed understanding of opinions, motivations and reasons. Furthermore, qualitive research method helps in developing concrete ideas or informed hypothesis used in quantitative research (Sherwin and Richard 2017: 7). Qualitative </a:t>
            </a:r>
            <a:r>
              <a:rPr lang="en-US" sz="1200" kern="1200" dirty="0" smtClean="0">
                <a:solidFill>
                  <a:schemeClr val="tx1"/>
                </a:solidFill>
                <a:effectLst/>
                <a:latin typeface="Times New Roman" pitchFamily="18" charset="0"/>
                <a:ea typeface="+mn-ea"/>
                <a:cs typeface="Times New Roman" pitchFamily="18" charset="0"/>
              </a:rPr>
              <a:t>methodology,</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therefore</a:t>
            </a:r>
            <a:r>
              <a:rPr lang="en-US" sz="1200" kern="1200" dirty="0">
                <a:solidFill>
                  <a:schemeClr val="tx1"/>
                </a:solidFill>
                <a:effectLst/>
                <a:latin typeface="Times New Roman" pitchFamily="18" charset="0"/>
                <a:ea typeface="+mn-ea"/>
                <a:cs typeface="Times New Roman" pitchFamily="18" charset="0"/>
              </a:rPr>
              <a:t>, is appropriate for exploration and evaluation of secondary sources of data about Jim crow law to obtain precise information.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AE077FF4-495B-47B4-A11B-C7262580FA12}" type="slidenum">
              <a:rPr lang="en-US" smtClean="0"/>
              <a:t>7</a:t>
            </a:fld>
            <a:endParaRPr lang="en-US"/>
          </a:p>
        </p:txBody>
      </p:sp>
    </p:spTree>
    <p:extLst>
      <p:ext uri="{BB962C8B-B14F-4D97-AF65-F5344CB8AC3E}">
        <p14:creationId xmlns:p14="http://schemas.microsoft.com/office/powerpoint/2010/main" val="755132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research will use observation method to collect data from the secondary sources. Observation research method views and records behaviors portrayed by participants during the collection of primary data. The process involves observing participants without conducting any experiment. Observation method is appropriate because the process does not influence, alter or disturb participants and the environment. The research requires an individual to use senses in observing participants. </a:t>
            </a:r>
            <a:r>
              <a:rPr lang="en-US" sz="1200" kern="1200" dirty="0" smtClean="0">
                <a:solidFill>
                  <a:schemeClr val="tx1"/>
                </a:solidFill>
                <a:effectLst/>
                <a:latin typeface="+mn-lt"/>
                <a:ea typeface="+mn-ea"/>
                <a:cs typeface="+mn-cs"/>
              </a:rPr>
              <a:t>Observation </a:t>
            </a:r>
            <a:r>
              <a:rPr lang="en-US" sz="1200" kern="1200" dirty="0">
                <a:solidFill>
                  <a:schemeClr val="tx1"/>
                </a:solidFill>
                <a:effectLst/>
                <a:latin typeface="+mn-lt"/>
                <a:ea typeface="+mn-ea"/>
                <a:cs typeface="+mn-cs"/>
              </a:rPr>
              <a:t>method used in collecting data is appropriate because it helps in answering particular research questions attempting to answer questions such as “why” blacks could not socialize with whites freely yet they are both citizens of the </a:t>
            </a:r>
            <a:r>
              <a:rPr lang="en-US" sz="1200" kern="1200" dirty="0" smtClean="0">
                <a:solidFill>
                  <a:schemeClr val="tx1"/>
                </a:solidFill>
                <a:effectLst/>
                <a:latin typeface="+mn-lt"/>
                <a:ea typeface="+mn-ea"/>
                <a:cs typeface="+mn-cs"/>
              </a:rPr>
              <a:t>US</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8</a:t>
            </a:fld>
            <a:endParaRPr lang="en-US"/>
          </a:p>
        </p:txBody>
      </p:sp>
    </p:spTree>
    <p:extLst>
      <p:ext uri="{BB962C8B-B14F-4D97-AF65-F5344CB8AC3E}">
        <p14:creationId xmlns:p14="http://schemas.microsoft.com/office/powerpoint/2010/main" val="3059334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results in the research method indicates that racial discrimination in the united states was influenced by Jim crow law which created various boundaries between blacks and whites (</a:t>
            </a:r>
            <a:r>
              <a:rPr lang="en-US" sz="1200" kern="1200" dirty="0" err="1">
                <a:solidFill>
                  <a:schemeClr val="tx1"/>
                </a:solidFill>
                <a:effectLst/>
                <a:latin typeface="+mn-lt"/>
                <a:ea typeface="+mn-ea"/>
                <a:cs typeface="+mn-cs"/>
              </a:rPr>
              <a:t>Hutami</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Anindita</a:t>
            </a:r>
            <a:r>
              <a:rPr lang="en-US" sz="1200" kern="1200" dirty="0">
                <a:solidFill>
                  <a:schemeClr val="tx1"/>
                </a:solidFill>
                <a:effectLst/>
                <a:latin typeface="+mn-lt"/>
                <a:ea typeface="+mn-ea"/>
                <a:cs typeface="+mn-cs"/>
              </a:rPr>
              <a:t> 2018: 2). On looking at various opinions and studies in the research method, it is evident that blacks became inferior prior to whites and as a result they could share or interact as this implied social equality. African Americans were stereotyped as an uncivilized group that was not supposed to experience equal rights and opportunities in the southern states as whites.   </a:t>
            </a:r>
          </a:p>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9</a:t>
            </a:fld>
            <a:endParaRPr lang="en-US"/>
          </a:p>
        </p:txBody>
      </p:sp>
    </p:spTree>
    <p:extLst>
      <p:ext uri="{BB962C8B-B14F-4D97-AF65-F5344CB8AC3E}">
        <p14:creationId xmlns:p14="http://schemas.microsoft.com/office/powerpoint/2010/main" val="2460035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presentation shares the results of Jim crow law. It shows how Jim crow influenced racial discrimination in the southern states of the united states. Besides, the presentation precisely explains how the strict code of Jim crow promoted segregation of blacks in America (</a:t>
            </a:r>
            <a:r>
              <a:rPr lang="en-US" sz="1200" kern="1200" dirty="0" err="1">
                <a:solidFill>
                  <a:schemeClr val="tx1"/>
                </a:solidFill>
                <a:effectLst/>
                <a:latin typeface="+mn-lt"/>
                <a:ea typeface="+mn-ea"/>
                <a:cs typeface="+mn-cs"/>
              </a:rPr>
              <a:t>Ayu</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Dewi</a:t>
            </a:r>
            <a:r>
              <a:rPr lang="en-US" sz="1200" kern="1200" dirty="0">
                <a:solidFill>
                  <a:schemeClr val="tx1"/>
                </a:solidFill>
                <a:effectLst/>
                <a:latin typeface="+mn-lt"/>
                <a:ea typeface="+mn-ea"/>
                <a:cs typeface="+mn-cs"/>
              </a:rPr>
              <a:t> 2017: 26).  Also, it shares information on how various laws in Jim crow system prevented African Americans from interacting, marrying and eating with whites using the same room. Furthermore, this presentation shares research methods used in collecting and analyzing data collected through qualitative research method. </a:t>
            </a:r>
          </a:p>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10</a:t>
            </a:fld>
            <a:endParaRPr lang="en-US"/>
          </a:p>
        </p:txBody>
      </p:sp>
    </p:spTree>
    <p:extLst>
      <p:ext uri="{BB962C8B-B14F-4D97-AF65-F5344CB8AC3E}">
        <p14:creationId xmlns:p14="http://schemas.microsoft.com/office/powerpoint/2010/main" val="732995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conclusion, Jim crow laws in the united stated encouraged discrimination of blacks in different ways.  The system contained laws for belittling blacks to make them look inferior to whites. According to Sanchez (</a:t>
            </a:r>
            <a:r>
              <a:rPr lang="en-US" sz="1200" kern="1200" dirty="0" smtClean="0">
                <a:solidFill>
                  <a:schemeClr val="tx1"/>
                </a:solidFill>
                <a:effectLst/>
                <a:latin typeface="+mn-lt"/>
                <a:ea typeface="+mn-ea"/>
                <a:cs typeface="+mn-cs"/>
              </a:rPr>
              <a:t>2018:7),</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Jim </a:t>
            </a:r>
            <a:r>
              <a:rPr lang="en-US" sz="1200" kern="1200" dirty="0">
                <a:solidFill>
                  <a:schemeClr val="tx1"/>
                </a:solidFill>
                <a:effectLst/>
                <a:latin typeface="+mn-lt"/>
                <a:ea typeface="+mn-ea"/>
                <a:cs typeface="+mn-cs"/>
              </a:rPr>
              <a:t>crow made whites look superior by allowing them to enjoy first class seats in trains, and better seating positions in hotels among other </a:t>
            </a:r>
            <a:r>
              <a:rPr lang="en-US" sz="1200" kern="1200" dirty="0" smtClean="0">
                <a:solidFill>
                  <a:schemeClr val="tx1"/>
                </a:solidFill>
                <a:effectLst/>
                <a:latin typeface="+mn-lt"/>
                <a:ea typeface="+mn-ea"/>
                <a:cs typeface="+mn-cs"/>
              </a:rPr>
              <a:t>areas.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Furthermore</a:t>
            </a:r>
            <a:r>
              <a:rPr lang="en-US" sz="1200" kern="1200" dirty="0">
                <a:solidFill>
                  <a:schemeClr val="tx1"/>
                </a:solidFill>
                <a:effectLst/>
                <a:latin typeface="+mn-lt"/>
                <a:ea typeface="+mn-ea"/>
                <a:cs typeface="+mn-cs"/>
              </a:rPr>
              <a:t>, blacks could not intermarry, or get introduced to whites first as this was considered wrong according to the Jim crow etiquettes.  </a:t>
            </a:r>
          </a:p>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11</a:t>
            </a:fld>
            <a:endParaRPr lang="en-US"/>
          </a:p>
        </p:txBody>
      </p:sp>
    </p:spTree>
    <p:extLst>
      <p:ext uri="{BB962C8B-B14F-4D97-AF65-F5344CB8AC3E}">
        <p14:creationId xmlns:p14="http://schemas.microsoft.com/office/powerpoint/2010/main" val="3593347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12</a:t>
            </a:fld>
            <a:endParaRPr lang="en-US"/>
          </a:p>
        </p:txBody>
      </p:sp>
    </p:spTree>
    <p:extLst>
      <p:ext uri="{BB962C8B-B14F-4D97-AF65-F5344CB8AC3E}">
        <p14:creationId xmlns:p14="http://schemas.microsoft.com/office/powerpoint/2010/main" val="382212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13</a:t>
            </a:fld>
            <a:endParaRPr lang="en-US"/>
          </a:p>
        </p:txBody>
      </p:sp>
    </p:spTree>
    <p:extLst>
      <p:ext uri="{BB962C8B-B14F-4D97-AF65-F5344CB8AC3E}">
        <p14:creationId xmlns:p14="http://schemas.microsoft.com/office/powerpoint/2010/main" val="1087389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077FF4-495B-47B4-A11B-C7262580FA12}" type="slidenum">
              <a:rPr lang="en-US" smtClean="0"/>
              <a:t>15</a:t>
            </a:fld>
            <a:endParaRPr lang="en-US"/>
          </a:p>
        </p:txBody>
      </p:sp>
    </p:spTree>
    <p:extLst>
      <p:ext uri="{BB962C8B-B14F-4D97-AF65-F5344CB8AC3E}">
        <p14:creationId xmlns:p14="http://schemas.microsoft.com/office/powerpoint/2010/main" val="319328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2638087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3293672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1551040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B792B1-7F02-4DEB-8423-6B69C1BD5014}"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4146902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B792B1-7F02-4DEB-8423-6B69C1BD5014}" type="datetimeFigureOut">
              <a:rPr lang="en-US" smtClean="0"/>
              <a:t>4/23/2019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895925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B792B1-7F02-4DEB-8423-6B69C1BD5014}" type="datetimeFigureOut">
              <a:rPr lang="en-US" smtClean="0"/>
              <a:t>4/23/2019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346105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792B1-7F02-4DEB-8423-6B69C1BD5014}" type="datetimeFigureOut">
              <a:rPr lang="en-US" smtClean="0"/>
              <a:t>4/23/2019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2460913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B792B1-7F02-4DEB-8423-6B69C1BD5014}"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257690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B792B1-7F02-4DEB-8423-6B69C1BD5014}"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1908482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262497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81971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3741929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71456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1810618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2157495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792B1-7F02-4DEB-8423-6B69C1BD5014}"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1B216-2A11-4DC6-A4C6-E516248AD37A}" type="slidenum">
              <a:rPr lang="en-US" smtClean="0"/>
              <a:t>‹#›</a:t>
            </a:fld>
            <a:endParaRPr lang="en-US"/>
          </a:p>
        </p:txBody>
      </p:sp>
    </p:spTree>
    <p:extLst>
      <p:ext uri="{BB962C8B-B14F-4D97-AF65-F5344CB8AC3E}">
        <p14:creationId xmlns:p14="http://schemas.microsoft.com/office/powerpoint/2010/main" val="4028372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B792B1-7F02-4DEB-8423-6B69C1BD5014}" type="datetimeFigureOut">
              <a:rPr lang="en-US" smtClean="0"/>
              <a:t>4/23/2019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CB1B216-2A11-4DC6-A4C6-E516248AD37A}" type="slidenum">
              <a:rPr lang="en-US" smtClean="0"/>
              <a:t>‹#›</a:t>
            </a:fld>
            <a:endParaRPr lang="en-US"/>
          </a:p>
        </p:txBody>
      </p:sp>
    </p:spTree>
    <p:extLst>
      <p:ext uri="{BB962C8B-B14F-4D97-AF65-F5344CB8AC3E}">
        <p14:creationId xmlns:p14="http://schemas.microsoft.com/office/powerpoint/2010/main" val="2524687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00EF79-4423-481F-BE38-3A9530C4AEAF}"/>
              </a:ext>
            </a:extLst>
          </p:cNvPr>
          <p:cNvSpPr>
            <a:spLocks noGrp="1"/>
          </p:cNvSpPr>
          <p:nvPr>
            <p:ph type="ctrTitle"/>
          </p:nvPr>
        </p:nvSpPr>
        <p:spPr/>
        <p:txBody>
          <a:bodyPr/>
          <a:lstStyle/>
          <a:p>
            <a:pPr algn="l"/>
            <a:r>
              <a:rPr lang="en-US" dirty="0">
                <a:latin typeface="Times New Roman" pitchFamily="18" charset="0"/>
                <a:cs typeface="Times New Roman" panose="02020603050405020304" pitchFamily="18" charset="0"/>
              </a:rPr>
              <a:t>Jim Crow </a:t>
            </a:r>
            <a:r>
              <a:rPr lang="en-US" dirty="0" smtClean="0">
                <a:latin typeface="Times New Roman" pitchFamily="18" charset="0"/>
                <a:cs typeface="Times New Roman" panose="02020603050405020304" pitchFamily="18" charset="0"/>
              </a:rPr>
              <a:t>Laws </a:t>
            </a:r>
            <a:endParaRPr lang="en-US" dirty="0">
              <a:latin typeface="Times New Roman"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95C28B60-AE48-42BF-ADEA-73A54AA9AB79}"/>
              </a:ext>
            </a:extLst>
          </p:cNvPr>
          <p:cNvSpPr>
            <a:spLocks noGrp="1"/>
          </p:cNvSpPr>
          <p:nvPr>
            <p:ph type="subTitle" idx="1"/>
          </p:nvPr>
        </p:nvSpPr>
        <p:spPr/>
        <p:txBody>
          <a:bodyPr>
            <a:normAutofit/>
          </a:bodyPr>
          <a:lstStyle/>
          <a:p>
            <a:r>
              <a:rPr lang="en-US" sz="2800" dirty="0">
                <a:latin typeface="Times New Roman" panose="02020603050405020304" pitchFamily="18" charset="0"/>
                <a:cs typeface="Times New Roman" panose="02020603050405020304" pitchFamily="18" charset="0"/>
              </a:rPr>
              <a:t>Student’s Name</a:t>
            </a:r>
          </a:p>
          <a:p>
            <a:r>
              <a:rPr lang="en-US" sz="28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15072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5DA5D8-3615-4A61-A241-8DCB04AB3C6A}"/>
              </a:ext>
            </a:extLst>
          </p:cNvPr>
          <p:cNvSpPr>
            <a:spLocks noGrp="1"/>
          </p:cNvSpPr>
          <p:nvPr>
            <p:ph type="ctrTitle"/>
          </p:nvPr>
        </p:nvSpPr>
        <p:spPr>
          <a:xfrm>
            <a:off x="1610976" y="519544"/>
            <a:ext cx="7766936" cy="955965"/>
          </a:xfrm>
        </p:spPr>
        <p:txBody>
          <a:bodyPr/>
          <a:lstStyle/>
          <a:p>
            <a:pPr algn="ctr"/>
            <a:r>
              <a:rPr lang="en-US" sz="4800" dirty="0">
                <a:latin typeface="Times New Roman" pitchFamily="18" charset="0"/>
                <a:cs typeface="Times New Roman" panose="02020603050405020304" pitchFamily="18" charset="0"/>
              </a:rPr>
              <a:t>Introduction </a:t>
            </a:r>
          </a:p>
        </p:txBody>
      </p:sp>
      <p:sp>
        <p:nvSpPr>
          <p:cNvPr id="3" name="Subtitle 2">
            <a:extLst>
              <a:ext uri="{FF2B5EF4-FFF2-40B4-BE49-F238E27FC236}">
                <a16:creationId xmlns:a16="http://schemas.microsoft.com/office/drawing/2014/main" xmlns="" id="{D1EB3A5E-1D4B-4788-BAA6-BF77C09EC500}"/>
              </a:ext>
            </a:extLst>
          </p:cNvPr>
          <p:cNvSpPr>
            <a:spLocks noGrp="1"/>
          </p:cNvSpPr>
          <p:nvPr>
            <p:ph type="subTitle" idx="1"/>
          </p:nvPr>
        </p:nvSpPr>
        <p:spPr>
          <a:xfrm>
            <a:off x="893618" y="1722119"/>
            <a:ext cx="8952806" cy="4741026"/>
          </a:xfrm>
        </p:spPr>
        <p:txBody>
          <a:bodyPr>
            <a:normAutofit/>
          </a:bodyPr>
          <a:lstStyle/>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is a racial caste system</a:t>
            </a: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laws promoted racial discrimination </a:t>
            </a: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influenced social movements (</a:t>
            </a:r>
            <a:r>
              <a:rPr lang="en-US" sz="2400" dirty="0" err="1">
                <a:latin typeface="Times New Roman" panose="02020603050405020304" pitchFamily="18" charset="0"/>
                <a:cs typeface="Times New Roman" panose="02020603050405020304" pitchFamily="18" charset="0"/>
              </a:rPr>
              <a:t>Erevelles</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Nirmala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2014: 9)</a:t>
            </a:r>
            <a:endParaRPr lang="en-US" sz="2400" dirty="0">
              <a:latin typeface="Times New Roman" panose="02020603050405020304" pitchFamily="18" charset="0"/>
              <a:cs typeface="Times New Roman" panose="02020603050405020304" pitchFamily="18" charset="0"/>
            </a:endParaRP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emerging of </a:t>
            </a:r>
            <a:r>
              <a:rPr lang="en-US" sz="2400" dirty="0">
                <a:latin typeface="Times New Roman" panose="02020603050405020304" pitchFamily="18" charset="0"/>
                <a:cs typeface="Times New Roman" panose="02020603050405020304" pitchFamily="18" charset="0"/>
              </a:rPr>
              <a:t>the term Jim </a:t>
            </a:r>
            <a:r>
              <a:rPr lang="en-US" sz="2400" dirty="0" smtClean="0">
                <a:latin typeface="Times New Roman" panose="02020603050405020304" pitchFamily="18" charset="0"/>
                <a:cs typeface="Times New Roman" panose="02020603050405020304" pitchFamily="18" charset="0"/>
              </a:rPr>
              <a:t>Crow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558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E49CAB-6491-457A-9CD4-A9798EE6532E}"/>
              </a:ext>
            </a:extLst>
          </p:cNvPr>
          <p:cNvSpPr>
            <a:spLocks noGrp="1"/>
          </p:cNvSpPr>
          <p:nvPr>
            <p:ph type="ctrTitle"/>
          </p:nvPr>
        </p:nvSpPr>
        <p:spPr>
          <a:xfrm>
            <a:off x="1548631" y="540327"/>
            <a:ext cx="7766936" cy="1079036"/>
          </a:xfrm>
        </p:spPr>
        <p:txBody>
          <a:bodyPr/>
          <a:lstStyle/>
          <a:p>
            <a:pPr algn="ctr"/>
            <a:r>
              <a:rPr lang="en-US" dirty="0">
                <a:latin typeface="Times New Roman" pitchFamily="18" charset="0"/>
                <a:cs typeface="Times New Roman" panose="02020603050405020304" pitchFamily="18" charset="0"/>
              </a:rPr>
              <a:t>Select A Topic </a:t>
            </a:r>
          </a:p>
        </p:txBody>
      </p:sp>
      <p:sp>
        <p:nvSpPr>
          <p:cNvPr id="3" name="Subtitle 2">
            <a:extLst>
              <a:ext uri="{FF2B5EF4-FFF2-40B4-BE49-F238E27FC236}">
                <a16:creationId xmlns:a16="http://schemas.microsoft.com/office/drawing/2014/main" xmlns="" id="{4AAF09B4-2CC5-4626-8599-7C95B3F39D7A}"/>
              </a:ext>
            </a:extLst>
          </p:cNvPr>
          <p:cNvSpPr>
            <a:spLocks noGrp="1"/>
          </p:cNvSpPr>
          <p:nvPr>
            <p:ph type="subTitle" idx="1"/>
          </p:nvPr>
        </p:nvSpPr>
        <p:spPr>
          <a:xfrm>
            <a:off x="893618" y="2076560"/>
            <a:ext cx="8318041" cy="4220331"/>
          </a:xfrm>
        </p:spPr>
        <p:txBody>
          <a:bodyPr>
            <a:noAutofit/>
          </a:bodyPr>
          <a:lstStyle/>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law</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Promotion of racial discrimination by Jim crow law (Highsmith, Andrew and Erickson 2015: 563)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Definition of blacks by various educational levels</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Reinforcement of anti-Black laws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Societal influence on racial discrimination</a:t>
            </a:r>
          </a:p>
          <a:p>
            <a:pPr algn="l">
              <a:lnSpc>
                <a:spcPct val="150000"/>
              </a:lnSpc>
            </a:pP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34261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2C2AAE-2AB7-430B-98D3-6BE27F7C4FC2}"/>
              </a:ext>
            </a:extLst>
          </p:cNvPr>
          <p:cNvSpPr>
            <a:spLocks noGrp="1"/>
          </p:cNvSpPr>
          <p:nvPr>
            <p:ph type="ctrTitle"/>
          </p:nvPr>
        </p:nvSpPr>
        <p:spPr>
          <a:xfrm>
            <a:off x="1486285" y="519546"/>
            <a:ext cx="7766936" cy="1037472"/>
          </a:xfrm>
        </p:spPr>
        <p:txBody>
          <a:bodyPr/>
          <a:lstStyle/>
          <a:p>
            <a:pPr algn="ctr"/>
            <a:r>
              <a:rPr lang="en-US" dirty="0">
                <a:latin typeface="Times New Roman" pitchFamily="18" charset="0"/>
                <a:cs typeface="Times New Roman" pitchFamily="18" charset="0"/>
              </a:rPr>
              <a:t>Define </a:t>
            </a: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itchFamily="18" charset="0"/>
                <a:cs typeface="Times New Roman" pitchFamily="18" charset="0"/>
              </a:rPr>
              <a:t>Problem </a:t>
            </a:r>
          </a:p>
        </p:txBody>
      </p:sp>
      <p:sp>
        <p:nvSpPr>
          <p:cNvPr id="3" name="Subtitle 2">
            <a:extLst>
              <a:ext uri="{FF2B5EF4-FFF2-40B4-BE49-F238E27FC236}">
                <a16:creationId xmlns:a16="http://schemas.microsoft.com/office/drawing/2014/main" xmlns="" id="{F1E0B166-AAFE-469B-B716-995DDDFD5DB4}"/>
              </a:ext>
            </a:extLst>
          </p:cNvPr>
          <p:cNvSpPr>
            <a:spLocks noGrp="1"/>
          </p:cNvSpPr>
          <p:nvPr>
            <p:ph type="subTitle" idx="1"/>
          </p:nvPr>
        </p:nvSpPr>
        <p:spPr>
          <a:xfrm>
            <a:off x="997528" y="2014215"/>
            <a:ext cx="8276476" cy="3742349"/>
          </a:xfrm>
        </p:spPr>
        <p:txBody>
          <a:bodyPr>
            <a:no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whites made sure there is no interaction between them and the blacks </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could not shakes hands (</a:t>
            </a:r>
            <a:r>
              <a:rPr lang="en-US" sz="2400" dirty="0" err="1">
                <a:latin typeface="Times New Roman" panose="02020603050405020304" pitchFamily="18" charset="0"/>
                <a:cs typeface="Times New Roman" panose="02020603050405020304" pitchFamily="18" charset="0"/>
              </a:rPr>
              <a:t>Kuczewski</a:t>
            </a:r>
            <a:r>
              <a:rPr lang="en-US" sz="2400" dirty="0">
                <a:latin typeface="Times New Roman" panose="02020603050405020304" pitchFamily="18" charset="0"/>
                <a:cs typeface="Times New Roman" panose="02020603050405020304" pitchFamily="18" charset="0"/>
              </a:rPr>
              <a:t> and Mark 2016: 21)</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could not eat in the same areas </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was offensive to whites for blacks to show affection in public </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Blacks were not allowed to share public vehicles with whites </a:t>
            </a:r>
          </a:p>
        </p:txBody>
      </p:sp>
    </p:spTree>
    <p:extLst>
      <p:ext uri="{BB962C8B-B14F-4D97-AF65-F5344CB8AC3E}">
        <p14:creationId xmlns:p14="http://schemas.microsoft.com/office/powerpoint/2010/main" val="1555437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973BA7-2B97-499D-BE42-7DA84D1959C8}"/>
              </a:ext>
            </a:extLst>
          </p:cNvPr>
          <p:cNvSpPr>
            <a:spLocks noGrp="1"/>
          </p:cNvSpPr>
          <p:nvPr>
            <p:ph type="ctrTitle"/>
          </p:nvPr>
        </p:nvSpPr>
        <p:spPr>
          <a:xfrm>
            <a:off x="1507067" y="789708"/>
            <a:ext cx="7766936" cy="995909"/>
          </a:xfrm>
        </p:spPr>
        <p:txBody>
          <a:bodyPr/>
          <a:lstStyle/>
          <a:p>
            <a:pPr algn="ctr"/>
            <a:r>
              <a:rPr lang="en-US" dirty="0">
                <a:latin typeface="Times New Roman" panose="02020603050405020304" pitchFamily="18" charset="0"/>
                <a:cs typeface="Times New Roman" panose="02020603050405020304" pitchFamily="18" charset="0"/>
              </a:rPr>
              <a:t>Literature Review </a:t>
            </a:r>
          </a:p>
        </p:txBody>
      </p:sp>
      <p:sp>
        <p:nvSpPr>
          <p:cNvPr id="3" name="Subtitle 2">
            <a:extLst>
              <a:ext uri="{FF2B5EF4-FFF2-40B4-BE49-F238E27FC236}">
                <a16:creationId xmlns:a16="http://schemas.microsoft.com/office/drawing/2014/main" xmlns="" id="{A5765317-3C1B-4EDB-ADD1-A50217D07DC4}"/>
              </a:ext>
            </a:extLst>
          </p:cNvPr>
          <p:cNvSpPr>
            <a:spLocks noGrp="1"/>
          </p:cNvSpPr>
          <p:nvPr>
            <p:ph type="subTitle" idx="1"/>
          </p:nvPr>
        </p:nvSpPr>
        <p:spPr>
          <a:xfrm>
            <a:off x="914400" y="2263595"/>
            <a:ext cx="8318039" cy="4241113"/>
          </a:xfrm>
        </p:spPr>
        <p:txBody>
          <a:bodyPr>
            <a:noAutofit/>
          </a:bodyPr>
          <a:lstStyle/>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Highsmith asserts 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promotes racial discrimination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African Americans  could not socialize with whites due to 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laws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Rocha </a:t>
            </a:r>
            <a:r>
              <a:rPr lang="en-US" sz="2400" dirty="0" smtClean="0">
                <a:latin typeface="Times New Roman" panose="02020603050405020304" pitchFamily="18" charset="0"/>
                <a:cs typeface="Times New Roman" panose="02020603050405020304" pitchFamily="18" charset="0"/>
              </a:rPr>
              <a:t>et al. </a:t>
            </a:r>
            <a:r>
              <a:rPr lang="en-US" sz="2400" dirty="0">
                <a:latin typeface="Times New Roman" panose="02020603050405020304" pitchFamily="18" charset="0"/>
                <a:cs typeface="Times New Roman" panose="02020603050405020304" pitchFamily="18" charset="0"/>
              </a:rPr>
              <a:t>states that the aim of 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was to encourage segregation</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system prohibited blacks from using public vehicles with </a:t>
            </a:r>
            <a:r>
              <a:rPr lang="en-US" sz="2400" dirty="0" smtClean="0">
                <a:latin typeface="Times New Roman" panose="02020603050405020304" pitchFamily="18" charset="0"/>
                <a:cs typeface="Times New Roman" panose="02020603050405020304" pitchFamily="18" charset="0"/>
              </a:rPr>
              <a:t>whites (</a:t>
            </a:r>
            <a:r>
              <a:rPr lang="en-US" sz="2400" dirty="0">
                <a:latin typeface="Times New Roman" panose="02020603050405020304" pitchFamily="18" charset="0"/>
                <a:cs typeface="Times New Roman" panose="02020603050405020304" pitchFamily="18" charset="0"/>
              </a:rPr>
              <a:t>Rocha, Rene and Tetsuya 2014: 679) </a:t>
            </a:r>
          </a:p>
          <a:p>
            <a:pPr marL="285750" indent="-285750" algn="l">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3010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74BA6E-5CB1-48A9-AAE6-E82F9A6CED78}"/>
              </a:ext>
            </a:extLst>
          </p:cNvPr>
          <p:cNvSpPr>
            <a:spLocks noGrp="1"/>
          </p:cNvSpPr>
          <p:nvPr>
            <p:ph type="ctrTitle"/>
          </p:nvPr>
        </p:nvSpPr>
        <p:spPr>
          <a:xfrm>
            <a:off x="1527849" y="685800"/>
            <a:ext cx="7766936" cy="1037472"/>
          </a:xfrm>
        </p:spPr>
        <p:txBody>
          <a:bodyPr/>
          <a:lstStyle/>
          <a:p>
            <a:pPr algn="ctr"/>
            <a:r>
              <a:rPr lang="en-US" dirty="0">
                <a:latin typeface="Times New Roman" panose="02020603050405020304" pitchFamily="18" charset="0"/>
                <a:cs typeface="Times New Roman" panose="02020603050405020304" pitchFamily="18" charset="0"/>
              </a:rPr>
              <a:t>Research Questions </a:t>
            </a:r>
          </a:p>
        </p:txBody>
      </p:sp>
      <p:sp>
        <p:nvSpPr>
          <p:cNvPr id="3" name="Subtitle 2">
            <a:extLst>
              <a:ext uri="{FF2B5EF4-FFF2-40B4-BE49-F238E27FC236}">
                <a16:creationId xmlns:a16="http://schemas.microsoft.com/office/drawing/2014/main" xmlns="" id="{E90DAC22-9F32-4F8C-A1D6-BF99C4B013C2}"/>
              </a:ext>
            </a:extLst>
          </p:cNvPr>
          <p:cNvSpPr>
            <a:spLocks noGrp="1"/>
          </p:cNvSpPr>
          <p:nvPr>
            <p:ph type="subTitle" idx="1"/>
          </p:nvPr>
        </p:nvSpPr>
        <p:spPr>
          <a:xfrm>
            <a:off x="955964" y="2097342"/>
            <a:ext cx="8255693" cy="4573622"/>
          </a:xfrm>
        </p:spPr>
        <p:txBody>
          <a:bodyPr>
            <a:normAutofit/>
          </a:bodyPr>
          <a:lstStyle/>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Extreme 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laws compelled  Attorneys to seek intervention and ask research questions?</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a:t>
            </a:r>
            <a:r>
              <a:rPr lang="en-US" sz="2400" dirty="0" smtClean="0">
                <a:latin typeface="Times New Roman" panose="02020603050405020304" pitchFamily="18" charset="0"/>
                <a:cs typeface="Times New Roman" panose="02020603050405020304" pitchFamily="18" charset="0"/>
              </a:rPr>
              <a:t>hy </a:t>
            </a:r>
            <a:r>
              <a:rPr lang="en-US" sz="2400" dirty="0">
                <a:latin typeface="Times New Roman" panose="02020603050405020304" pitchFamily="18" charset="0"/>
                <a:cs typeface="Times New Roman" panose="02020603050405020304" pitchFamily="18" charset="0"/>
              </a:rPr>
              <a:t>critical cases of racial discrimination could be left in hands of trained officials?</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Why it was offensive for blacks to show affectionate? (Penrod and Erin 2018: 207) </a:t>
            </a:r>
          </a:p>
        </p:txBody>
      </p:sp>
    </p:spTree>
    <p:extLst>
      <p:ext uri="{BB962C8B-B14F-4D97-AF65-F5344CB8AC3E}">
        <p14:creationId xmlns:p14="http://schemas.microsoft.com/office/powerpoint/2010/main" val="315435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BC810B-094F-4C34-B663-269F221557FD}"/>
              </a:ext>
            </a:extLst>
          </p:cNvPr>
          <p:cNvSpPr>
            <a:spLocks noGrp="1"/>
          </p:cNvSpPr>
          <p:nvPr>
            <p:ph type="ctrTitle"/>
          </p:nvPr>
        </p:nvSpPr>
        <p:spPr>
          <a:xfrm>
            <a:off x="1548631" y="810490"/>
            <a:ext cx="7766936" cy="1037472"/>
          </a:xfrm>
        </p:spPr>
        <p:txBody>
          <a:bodyPr/>
          <a:lstStyle/>
          <a:p>
            <a:pPr algn="ctr"/>
            <a:r>
              <a:rPr lang="en-US" dirty="0">
                <a:latin typeface="Times New Roman" panose="02020603050405020304" pitchFamily="18" charset="0"/>
                <a:cs typeface="Times New Roman" panose="02020603050405020304" pitchFamily="18" charset="0"/>
              </a:rPr>
              <a:t>Research Method </a:t>
            </a:r>
          </a:p>
        </p:txBody>
      </p:sp>
      <p:sp>
        <p:nvSpPr>
          <p:cNvPr id="3" name="Subtitle 2">
            <a:extLst>
              <a:ext uri="{FF2B5EF4-FFF2-40B4-BE49-F238E27FC236}">
                <a16:creationId xmlns:a16="http://schemas.microsoft.com/office/drawing/2014/main" xmlns="" id="{F5ACFFBE-0436-4CA9-81C8-ABF6BCD1A475}"/>
              </a:ext>
            </a:extLst>
          </p:cNvPr>
          <p:cNvSpPr>
            <a:spLocks noGrp="1"/>
          </p:cNvSpPr>
          <p:nvPr>
            <p:ph type="subTitle" idx="1"/>
          </p:nvPr>
        </p:nvSpPr>
        <p:spPr>
          <a:xfrm>
            <a:off x="852056" y="2346724"/>
            <a:ext cx="8380384" cy="4157985"/>
          </a:xfrm>
        </p:spPr>
        <p:txBody>
          <a:bodyPr>
            <a:no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Qualitative methodology </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Qualitative is essential for collecting data</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methodology has various methods for collecting data </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Qualitative is an exploratory method (Sherwin and Richard </a:t>
            </a:r>
            <a:r>
              <a:rPr lang="en-US" sz="2400" dirty="0" smtClean="0">
                <a:latin typeface="Times New Roman" panose="02020603050405020304" pitchFamily="18" charset="0"/>
                <a:cs typeface="Times New Roman" panose="02020603050405020304" pitchFamily="18" charset="0"/>
              </a:rPr>
              <a:t>2017: 7</a:t>
            </a:r>
            <a:r>
              <a:rPr lang="en-US" sz="2400" dirty="0">
                <a:latin typeface="Times New Roman" panose="02020603050405020304" pitchFamily="18" charset="0"/>
                <a:cs typeface="Times New Roman" panose="02020603050405020304" pitchFamily="18" charset="0"/>
              </a:rPr>
              <a:t>)</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Qualitative is appropriate for collecting  secondary data </a:t>
            </a:r>
          </a:p>
          <a:p>
            <a:pPr marL="285750" indent="-28575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6687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6B9EB4-8B28-420F-BD82-19A6FE7AD166}"/>
              </a:ext>
            </a:extLst>
          </p:cNvPr>
          <p:cNvSpPr>
            <a:spLocks noGrp="1"/>
          </p:cNvSpPr>
          <p:nvPr>
            <p:ph type="ctrTitle"/>
          </p:nvPr>
        </p:nvSpPr>
        <p:spPr>
          <a:xfrm>
            <a:off x="1507067" y="727363"/>
            <a:ext cx="7766936" cy="1037472"/>
          </a:xfrm>
        </p:spPr>
        <p:txBody>
          <a:bodyPr/>
          <a:lstStyle/>
          <a:p>
            <a:pPr algn="ctr"/>
            <a:r>
              <a:rPr lang="en-US" dirty="0">
                <a:latin typeface="Times New Roman" panose="02020603050405020304" pitchFamily="18" charset="0"/>
                <a:cs typeface="Times New Roman" panose="02020603050405020304" pitchFamily="18" charset="0"/>
              </a:rPr>
              <a:t>Collection of Data</a:t>
            </a:r>
          </a:p>
        </p:txBody>
      </p:sp>
      <p:sp>
        <p:nvSpPr>
          <p:cNvPr id="3" name="Subtitle 2">
            <a:extLst>
              <a:ext uri="{FF2B5EF4-FFF2-40B4-BE49-F238E27FC236}">
                <a16:creationId xmlns:a16="http://schemas.microsoft.com/office/drawing/2014/main" xmlns="" id="{98325D2C-6276-4F3C-AF6A-D8A83D1D586E}"/>
              </a:ext>
            </a:extLst>
          </p:cNvPr>
          <p:cNvSpPr>
            <a:spLocks noGrp="1"/>
          </p:cNvSpPr>
          <p:nvPr>
            <p:ph type="subTitle" idx="1"/>
          </p:nvPr>
        </p:nvSpPr>
        <p:spPr>
          <a:xfrm>
            <a:off x="852054" y="2159688"/>
            <a:ext cx="8401167" cy="4012512"/>
          </a:xfrm>
        </p:spPr>
        <p:txBody>
          <a:bodyPr>
            <a:noAutofit/>
          </a:bodyPr>
          <a:lstStyle/>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study will use observation method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method views and records behaviors by participants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No experiment is conducted </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method is appropriate due to lack of influence and alteration</a:t>
            </a:r>
          </a:p>
          <a:p>
            <a:pPr marL="285750" indent="-285750" algn="l">
              <a:lnSpc>
                <a:spcPct val="15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method answers questions such as “why” </a:t>
            </a:r>
          </a:p>
          <a:p>
            <a:pPr marL="285750" indent="-285750" algn="l">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3386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2F284D-56D3-45F0-8142-769CD3B3A101}"/>
              </a:ext>
            </a:extLst>
          </p:cNvPr>
          <p:cNvSpPr>
            <a:spLocks noGrp="1"/>
          </p:cNvSpPr>
          <p:nvPr>
            <p:ph type="ctrTitle"/>
          </p:nvPr>
        </p:nvSpPr>
        <p:spPr>
          <a:xfrm>
            <a:off x="1507067" y="665018"/>
            <a:ext cx="7766936" cy="1099818"/>
          </a:xfrm>
        </p:spPr>
        <p:txBody>
          <a:bodyPr/>
          <a:lstStyle/>
          <a:p>
            <a:pPr algn="ctr"/>
            <a:r>
              <a:rPr lang="en-US" dirty="0">
                <a:latin typeface="Times New Roman" panose="02020603050405020304" pitchFamily="18" charset="0"/>
                <a:cs typeface="Times New Roman" panose="02020603050405020304" pitchFamily="18" charset="0"/>
              </a:rPr>
              <a:t>Analysis of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Results </a:t>
            </a:r>
          </a:p>
        </p:txBody>
      </p:sp>
      <p:sp>
        <p:nvSpPr>
          <p:cNvPr id="3" name="Subtitle 2">
            <a:extLst>
              <a:ext uri="{FF2B5EF4-FFF2-40B4-BE49-F238E27FC236}">
                <a16:creationId xmlns:a16="http://schemas.microsoft.com/office/drawing/2014/main" xmlns="" id="{64A94E03-7D8F-48CE-8166-0FBD12617089}"/>
              </a:ext>
            </a:extLst>
          </p:cNvPr>
          <p:cNvSpPr>
            <a:spLocks noGrp="1"/>
          </p:cNvSpPr>
          <p:nvPr>
            <p:ph type="subTitle" idx="1"/>
          </p:nvPr>
        </p:nvSpPr>
        <p:spPr>
          <a:xfrm>
            <a:off x="914401" y="1993433"/>
            <a:ext cx="8484294" cy="4656749"/>
          </a:xfrm>
        </p:spPr>
        <p:txBody>
          <a:bodyPr>
            <a:noAutofit/>
          </a:bodyPr>
          <a:lstStyle/>
          <a:p>
            <a:pPr marL="285750" indent="-285750" algn="l">
              <a:lnSpc>
                <a:spcPct val="200000"/>
              </a:lnSpc>
              <a:buFont typeface="Wingdings" panose="05000000000000000000" pitchFamily="2" charset="2"/>
              <a:buChar char="Ø"/>
            </a:pPr>
            <a:r>
              <a:rPr lang="en-US" sz="2400" dirty="0">
                <a:latin typeface="Times New Roman" pitchFamily="18" charset="0"/>
                <a:cs typeface="Times New Roman" pitchFamily="18" charset="0"/>
              </a:rPr>
              <a:t>Racial discrimination was influenced by Jim crow laws (</a:t>
            </a:r>
            <a:r>
              <a:rPr lang="en-US" sz="2400" dirty="0" err="1">
                <a:latin typeface="Times New Roman" pitchFamily="18" charset="0"/>
                <a:cs typeface="Times New Roman" pitchFamily="18" charset="0"/>
              </a:rPr>
              <a:t>Hutami</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Anindita</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2018: 2)</a:t>
            </a:r>
            <a:endParaRPr lang="en-US" sz="2400" dirty="0">
              <a:latin typeface="Times New Roman" pitchFamily="18" charset="0"/>
              <a:cs typeface="Times New Roman" pitchFamily="18" charset="0"/>
            </a:endParaRPr>
          </a:p>
          <a:p>
            <a:pPr marL="285750" indent="-285750" algn="l">
              <a:lnSpc>
                <a:spcPct val="200000"/>
              </a:lnSpc>
              <a:buFont typeface="Wingdings" panose="05000000000000000000" pitchFamily="2" charset="2"/>
              <a:buChar char="Ø"/>
            </a:pPr>
            <a:r>
              <a:rPr lang="en-US" sz="2400" dirty="0">
                <a:latin typeface="Times New Roman" pitchFamily="18" charset="0"/>
                <a:cs typeface="Times New Roman" pitchFamily="18" charset="0"/>
              </a:rPr>
              <a:t>Blacks became inferior due to Jim crow laws </a:t>
            </a:r>
          </a:p>
          <a:p>
            <a:pPr marL="285750" indent="-285750" algn="l">
              <a:lnSpc>
                <a:spcPct val="200000"/>
              </a:lnSpc>
              <a:buFont typeface="Wingdings" panose="05000000000000000000" pitchFamily="2" charset="2"/>
              <a:buChar char="Ø"/>
            </a:pPr>
            <a:r>
              <a:rPr lang="en-US" sz="2400" dirty="0">
                <a:latin typeface="Times New Roman" pitchFamily="18" charset="0"/>
                <a:cs typeface="Times New Roman" pitchFamily="18" charset="0"/>
              </a:rPr>
              <a:t>African Americans got stereotyped due to the laws </a:t>
            </a:r>
          </a:p>
        </p:txBody>
      </p:sp>
    </p:spTree>
    <p:extLst>
      <p:ext uri="{BB962C8B-B14F-4D97-AF65-F5344CB8AC3E}">
        <p14:creationId xmlns:p14="http://schemas.microsoft.com/office/powerpoint/2010/main" val="173960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C6B680-0850-4F17-99FA-3484B6D98529}"/>
              </a:ext>
            </a:extLst>
          </p:cNvPr>
          <p:cNvSpPr>
            <a:spLocks noGrp="1"/>
          </p:cNvSpPr>
          <p:nvPr>
            <p:ph type="ctrTitle"/>
          </p:nvPr>
        </p:nvSpPr>
        <p:spPr>
          <a:xfrm>
            <a:off x="1527849" y="602672"/>
            <a:ext cx="7766936" cy="975127"/>
          </a:xfrm>
        </p:spPr>
        <p:txBody>
          <a:bodyPr/>
          <a:lstStyle/>
          <a:p>
            <a:pPr algn="ctr"/>
            <a:r>
              <a:rPr lang="en-US" dirty="0">
                <a:latin typeface="Times New Roman" panose="02020603050405020304" pitchFamily="18" charset="0"/>
                <a:cs typeface="Times New Roman" panose="02020603050405020304" pitchFamily="18" charset="0"/>
              </a:rPr>
              <a:t>Sharing of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Results </a:t>
            </a:r>
          </a:p>
        </p:txBody>
      </p:sp>
      <p:sp>
        <p:nvSpPr>
          <p:cNvPr id="3" name="Subtitle 2">
            <a:extLst>
              <a:ext uri="{FF2B5EF4-FFF2-40B4-BE49-F238E27FC236}">
                <a16:creationId xmlns:a16="http://schemas.microsoft.com/office/drawing/2014/main" xmlns="" id="{6802AA98-8DC4-4619-BF8A-5D4A32712174}"/>
              </a:ext>
            </a:extLst>
          </p:cNvPr>
          <p:cNvSpPr>
            <a:spLocks noGrp="1"/>
          </p:cNvSpPr>
          <p:nvPr>
            <p:ph type="subTitle" idx="1"/>
          </p:nvPr>
        </p:nvSpPr>
        <p:spPr>
          <a:xfrm>
            <a:off x="872836" y="2097342"/>
            <a:ext cx="8380385" cy="4511276"/>
          </a:xfrm>
        </p:spPr>
        <p:txBody>
          <a:bodyPr>
            <a:noAutofit/>
          </a:bodyPr>
          <a:lstStyle/>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presentation shares influences of 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on racial discrimination (</a:t>
            </a:r>
            <a:r>
              <a:rPr lang="en-US" sz="2400" dirty="0" err="1">
                <a:latin typeface="Times New Roman" panose="02020603050405020304" pitchFamily="18" charset="0"/>
                <a:cs typeface="Times New Roman" panose="02020603050405020304" pitchFamily="18" charset="0"/>
              </a:rPr>
              <a:t>Ayu</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Dewi</a:t>
            </a:r>
            <a:r>
              <a:rPr lang="en-US" sz="2400" dirty="0">
                <a:latin typeface="Times New Roman" panose="02020603050405020304" pitchFamily="18" charset="0"/>
                <a:cs typeface="Times New Roman" panose="02020603050405020304" pitchFamily="18" charset="0"/>
              </a:rPr>
              <a:t> 2017: </a:t>
            </a:r>
            <a:r>
              <a:rPr lang="en-US" sz="2400" dirty="0" smtClean="0">
                <a:latin typeface="Times New Roman" panose="02020603050405020304" pitchFamily="18" charset="0"/>
                <a:cs typeface="Times New Roman" panose="02020603050405020304" pitchFamily="18" charset="0"/>
              </a:rPr>
              <a:t>26) </a:t>
            </a:r>
            <a:endParaRPr lang="en-US" sz="2400" dirty="0">
              <a:latin typeface="Times New Roman" panose="02020603050405020304" pitchFamily="18" charset="0"/>
              <a:cs typeface="Times New Roman" panose="02020603050405020304" pitchFamily="18" charset="0"/>
            </a:endParaRP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shares an explanation on codes of Jim crow</a:t>
            </a: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share research methods and findings </a:t>
            </a:r>
          </a:p>
          <a:p>
            <a:pPr marL="285750" indent="-285750" algn="l">
              <a:lnSpc>
                <a:spcPct val="20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8148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407991-6D4F-47F8-9F3F-EB9D75E83045}"/>
              </a:ext>
            </a:extLst>
          </p:cNvPr>
          <p:cNvSpPr>
            <a:spLocks noGrp="1"/>
          </p:cNvSpPr>
          <p:nvPr>
            <p:ph type="ctrTitle"/>
          </p:nvPr>
        </p:nvSpPr>
        <p:spPr>
          <a:xfrm>
            <a:off x="1444722" y="685800"/>
            <a:ext cx="7766936" cy="1058254"/>
          </a:xfrm>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Subtitle 2">
            <a:extLst>
              <a:ext uri="{FF2B5EF4-FFF2-40B4-BE49-F238E27FC236}">
                <a16:creationId xmlns:a16="http://schemas.microsoft.com/office/drawing/2014/main" xmlns="" id="{575E1C2A-72D1-4A18-9DBB-80A9B55A0E5A}"/>
              </a:ext>
            </a:extLst>
          </p:cNvPr>
          <p:cNvSpPr>
            <a:spLocks noGrp="1"/>
          </p:cNvSpPr>
          <p:nvPr>
            <p:ph type="subTitle" idx="1"/>
          </p:nvPr>
        </p:nvSpPr>
        <p:spPr>
          <a:xfrm>
            <a:off x="831273" y="2118124"/>
            <a:ext cx="8338821" cy="4552840"/>
          </a:xfrm>
        </p:spPr>
        <p:txBody>
          <a:bodyPr>
            <a:noAutofit/>
          </a:bodyPr>
          <a:lstStyle/>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Jim </a:t>
            </a:r>
            <a:r>
              <a:rPr lang="en-US" sz="2400" dirty="0" smtClean="0">
                <a:latin typeface="Times New Roman" panose="02020603050405020304" pitchFamily="18" charset="0"/>
                <a:cs typeface="Times New Roman" panose="02020603050405020304" pitchFamily="18" charset="0"/>
              </a:rPr>
              <a:t>Crow </a:t>
            </a:r>
            <a:r>
              <a:rPr lang="en-US" sz="2400" dirty="0">
                <a:latin typeface="Times New Roman" panose="02020603050405020304" pitchFamily="18" charset="0"/>
                <a:cs typeface="Times New Roman" panose="02020603050405020304" pitchFamily="18" charset="0"/>
              </a:rPr>
              <a:t>encouraged discrimination of Africans </a:t>
            </a: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laws demean blacks (Sanchez 2018:7) </a:t>
            </a:r>
          </a:p>
          <a:p>
            <a:pPr marL="285750" indent="-285750" algn="l">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laws discriminates prohibits blacks from sharing public vehicles</a:t>
            </a:r>
          </a:p>
        </p:txBody>
      </p:sp>
    </p:spTree>
    <p:extLst>
      <p:ext uri="{BB962C8B-B14F-4D97-AF65-F5344CB8AC3E}">
        <p14:creationId xmlns:p14="http://schemas.microsoft.com/office/powerpoint/2010/main" val="2051839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BFBB56-782B-4737-BFF5-38148A0CE46D}"/>
              </a:ext>
            </a:extLst>
          </p:cNvPr>
          <p:cNvSpPr>
            <a:spLocks noGrp="1"/>
          </p:cNvSpPr>
          <p:nvPr>
            <p:ph type="ctrTitle"/>
          </p:nvPr>
        </p:nvSpPr>
        <p:spPr>
          <a:xfrm>
            <a:off x="1423940" y="644236"/>
            <a:ext cx="7766936" cy="850436"/>
          </a:xfrm>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Subtitle 2">
            <a:extLst>
              <a:ext uri="{FF2B5EF4-FFF2-40B4-BE49-F238E27FC236}">
                <a16:creationId xmlns:a16="http://schemas.microsoft.com/office/drawing/2014/main" xmlns="" id="{57534BC9-9BAC-4650-B49D-5321245201E7}"/>
              </a:ext>
            </a:extLst>
          </p:cNvPr>
          <p:cNvSpPr>
            <a:spLocks noGrp="1"/>
          </p:cNvSpPr>
          <p:nvPr>
            <p:ph type="subTitle" idx="1"/>
          </p:nvPr>
        </p:nvSpPr>
        <p:spPr>
          <a:xfrm>
            <a:off x="893618" y="1910306"/>
            <a:ext cx="10744200" cy="4511276"/>
          </a:xfrm>
        </p:spPr>
        <p:txBody>
          <a:bodyPr>
            <a:normAutofit/>
          </a:bodyPr>
          <a:lstStyle/>
          <a:p>
            <a:pPr algn="l"/>
            <a:r>
              <a:rPr lang="en-GB" sz="2400" dirty="0" err="1">
                <a:latin typeface="Times New Roman" panose="02020603050405020304" pitchFamily="18" charset="0"/>
                <a:cs typeface="Times New Roman" panose="02020603050405020304" pitchFamily="18" charset="0"/>
              </a:rPr>
              <a:t>Ayu</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Dewi</a:t>
            </a:r>
            <a:r>
              <a:rPr lang="en-GB" sz="2400" dirty="0">
                <a:latin typeface="Times New Roman" panose="02020603050405020304" pitchFamily="18" charset="0"/>
                <a:cs typeface="Times New Roman" panose="02020603050405020304" pitchFamily="18" charset="0"/>
              </a:rPr>
              <a:t> Mutiara Indah. "An Analysis of The Motivation Reflected by The Main </a:t>
            </a:r>
            <a:r>
              <a:rPr lang="en-GB" sz="2400" dirty="0" smtClean="0">
                <a:latin typeface="Times New Roman" panose="02020603050405020304" pitchFamily="18" charset="0"/>
                <a:cs typeface="Times New Roman" panose="02020603050405020304" pitchFamily="18" charset="0"/>
              </a:rPr>
              <a:t>	Characters </a:t>
            </a:r>
            <a:r>
              <a:rPr lang="en-GB" sz="2400" dirty="0">
                <a:latin typeface="Times New Roman" panose="02020603050405020304" pitchFamily="18" charset="0"/>
                <a:cs typeface="Times New Roman" panose="02020603050405020304" pitchFamily="18" charset="0"/>
              </a:rPr>
              <a:t>In The Movie “42” And Its Personality Influence." </a:t>
            </a:r>
            <a:r>
              <a:rPr lang="en-GB" sz="2400" i="1" dirty="0">
                <a:latin typeface="Times New Roman" panose="02020603050405020304" pitchFamily="18" charset="0"/>
                <a:cs typeface="Times New Roman" panose="02020603050405020304" pitchFamily="18" charset="0"/>
              </a:rPr>
              <a:t>DEIKSIS</a:t>
            </a:r>
            <a:r>
              <a:rPr lang="en-GB" sz="2400" dirty="0">
                <a:latin typeface="Times New Roman" panose="02020603050405020304" pitchFamily="18" charset="0"/>
                <a:cs typeface="Times New Roman" panose="02020603050405020304" pitchFamily="18" charset="0"/>
              </a:rPr>
              <a:t> 9, no. 01 </a:t>
            </a:r>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2017): 13-25.</a:t>
            </a:r>
            <a:endParaRPr lang="en-US" sz="2400" dirty="0">
              <a:latin typeface="Times New Roman" panose="02020603050405020304" pitchFamily="18" charset="0"/>
              <a:cs typeface="Times New Roman" panose="02020603050405020304" pitchFamily="18" charset="0"/>
            </a:endParaRPr>
          </a:p>
          <a:p>
            <a:pPr algn="l"/>
            <a:r>
              <a:rPr lang="en-GB" sz="2400" dirty="0" err="1">
                <a:latin typeface="Times New Roman" panose="02020603050405020304" pitchFamily="18" charset="0"/>
                <a:cs typeface="Times New Roman" panose="02020603050405020304" pitchFamily="18" charset="0"/>
              </a:rPr>
              <a:t>Erevelles</a:t>
            </a:r>
            <a:r>
              <a:rPr lang="en-GB" sz="2400" dirty="0">
                <a:latin typeface="Times New Roman" panose="02020603050405020304" pitchFamily="18" charset="0"/>
                <a:cs typeface="Times New Roman" panose="02020603050405020304" pitchFamily="18" charset="0"/>
              </a:rPr>
              <a:t>, Nirmala. "</a:t>
            </a:r>
            <a:r>
              <a:rPr lang="en-GB" sz="2400" dirty="0" err="1">
                <a:latin typeface="Times New Roman" panose="02020603050405020304" pitchFamily="18" charset="0"/>
                <a:cs typeface="Times New Roman" panose="02020603050405020304" pitchFamily="18" charset="0"/>
              </a:rPr>
              <a:t>Crippin’Jim</a:t>
            </a:r>
            <a:r>
              <a:rPr lang="en-GB" sz="2400" dirty="0">
                <a:latin typeface="Times New Roman" panose="02020603050405020304" pitchFamily="18" charset="0"/>
                <a:cs typeface="Times New Roman" panose="02020603050405020304" pitchFamily="18" charset="0"/>
              </a:rPr>
              <a:t> Crow: Disability, dis-location, and the </a:t>
            </a:r>
            <a:r>
              <a:rPr lang="en-GB" sz="2400" dirty="0" smtClean="0">
                <a:latin typeface="Times New Roman" panose="02020603050405020304" pitchFamily="18" charset="0"/>
                <a:cs typeface="Times New Roman" panose="02020603050405020304" pitchFamily="18" charset="0"/>
              </a:rPr>
              <a:t>school-to-	prison 	pipeline</a:t>
            </a:r>
            <a:r>
              <a:rPr lang="en-GB" sz="2400" dirty="0">
                <a:latin typeface="Times New Roman" panose="02020603050405020304" pitchFamily="18" charset="0"/>
                <a:cs typeface="Times New Roman" panose="02020603050405020304" pitchFamily="18" charset="0"/>
              </a:rPr>
              <a:t>." In </a:t>
            </a:r>
            <a:r>
              <a:rPr lang="en-GB" sz="2400" i="1" dirty="0">
                <a:latin typeface="Times New Roman" panose="02020603050405020304" pitchFamily="18" charset="0"/>
                <a:cs typeface="Times New Roman" panose="02020603050405020304" pitchFamily="18" charset="0"/>
              </a:rPr>
              <a:t>Disability incarcerated</a:t>
            </a:r>
            <a:r>
              <a:rPr lang="en-GB" sz="2400" dirty="0">
                <a:latin typeface="Times New Roman" panose="02020603050405020304" pitchFamily="18" charset="0"/>
                <a:cs typeface="Times New Roman" panose="02020603050405020304" pitchFamily="18" charset="0"/>
              </a:rPr>
              <a:t>, pp. 81-99. Palgrave Macmillan, New </a:t>
            </a:r>
            <a:r>
              <a:rPr lang="en-GB" sz="2400" dirty="0" smtClean="0">
                <a:latin typeface="Times New Roman" panose="02020603050405020304" pitchFamily="18" charset="0"/>
                <a:cs typeface="Times New Roman" panose="02020603050405020304" pitchFamily="18" charset="0"/>
              </a:rPr>
              <a:t>	York</a:t>
            </a:r>
            <a:r>
              <a:rPr lang="en-GB" sz="2400" dirty="0">
                <a:latin typeface="Times New Roman" panose="02020603050405020304" pitchFamily="18" charset="0"/>
                <a:cs typeface="Times New Roman" panose="02020603050405020304" pitchFamily="18" charset="0"/>
              </a:rPr>
              <a:t>, 2014.</a:t>
            </a:r>
            <a:endParaRPr lang="en-US" sz="2400" dirty="0">
              <a:latin typeface="Times New Roman" panose="02020603050405020304" pitchFamily="18" charset="0"/>
              <a:cs typeface="Times New Roman" panose="02020603050405020304" pitchFamily="18" charset="0"/>
            </a:endParaRPr>
          </a:p>
          <a:p>
            <a:pPr algn="l"/>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19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215F08-2114-432F-9375-E5C07B2440C1}"/>
              </a:ext>
            </a:extLst>
          </p:cNvPr>
          <p:cNvSpPr>
            <a:spLocks noGrp="1"/>
          </p:cNvSpPr>
          <p:nvPr>
            <p:ph type="title"/>
          </p:nvPr>
        </p:nvSpPr>
        <p:spPr>
          <a:xfrm>
            <a:off x="677334" y="609600"/>
            <a:ext cx="8596668" cy="1052945"/>
          </a:xfrm>
        </p:spPr>
        <p:txBody>
          <a:bodyPr>
            <a:normAutofit/>
          </a:bodyPr>
          <a:lstStyle/>
          <a:p>
            <a:pPr algn="ctr"/>
            <a:r>
              <a:rPr lang="en-US" sz="54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8B3635D2-B2AF-4986-A090-600325BED40D}"/>
              </a:ext>
            </a:extLst>
          </p:cNvPr>
          <p:cNvSpPr>
            <a:spLocks noGrp="1"/>
          </p:cNvSpPr>
          <p:nvPr>
            <p:ph idx="1"/>
          </p:nvPr>
        </p:nvSpPr>
        <p:spPr/>
        <p:txBody>
          <a:bodyPr>
            <a:normAutofit/>
          </a:bodyPr>
          <a:lstStyle/>
          <a:p>
            <a:pPr marL="0" indent="0">
              <a:buNone/>
            </a:pPr>
            <a:r>
              <a:rPr lang="en-GB" sz="2400" dirty="0">
                <a:latin typeface="Times New Roman" panose="02020603050405020304" pitchFamily="18" charset="0"/>
                <a:cs typeface="Times New Roman" panose="02020603050405020304" pitchFamily="18" charset="0"/>
              </a:rPr>
              <a:t>Highsmith, Andrew R., and Ansley T. Erickson. "Segregation as </a:t>
            </a:r>
            <a:r>
              <a:rPr lang="en-GB" sz="2400" dirty="0" smtClean="0">
                <a:latin typeface="Times New Roman" panose="02020603050405020304" pitchFamily="18" charset="0"/>
                <a:cs typeface="Times New Roman" panose="02020603050405020304" pitchFamily="18" charset="0"/>
              </a:rPr>
              <a:t>	splitting</a:t>
            </a:r>
            <a:r>
              <a:rPr lang="en-GB" sz="2400" dirty="0">
                <a:latin typeface="Times New Roman" panose="02020603050405020304" pitchFamily="18" charset="0"/>
                <a:cs typeface="Times New Roman" panose="02020603050405020304" pitchFamily="18" charset="0"/>
              </a:rPr>
              <a:t>, segregation as joining: Schools, housing, and the many </a:t>
            </a:r>
            <a:r>
              <a:rPr lang="en-GB" sz="2400" dirty="0" smtClean="0">
                <a:latin typeface="Times New Roman" panose="02020603050405020304" pitchFamily="18" charset="0"/>
                <a:cs typeface="Times New Roman" panose="02020603050405020304" pitchFamily="18" charset="0"/>
              </a:rPr>
              <a:t>	modes </a:t>
            </a:r>
            <a:r>
              <a:rPr lang="en-GB" sz="2400" dirty="0">
                <a:latin typeface="Times New Roman" panose="02020603050405020304" pitchFamily="18" charset="0"/>
                <a:cs typeface="Times New Roman" panose="02020603050405020304" pitchFamily="18" charset="0"/>
              </a:rPr>
              <a:t>of Jim Crow." </a:t>
            </a:r>
            <a:r>
              <a:rPr lang="en-GB" sz="2400" i="1" dirty="0">
                <a:latin typeface="Times New Roman" panose="02020603050405020304" pitchFamily="18" charset="0"/>
                <a:cs typeface="Times New Roman" panose="02020603050405020304" pitchFamily="18" charset="0"/>
              </a:rPr>
              <a:t>American journal of education</a:t>
            </a:r>
            <a:r>
              <a:rPr lang="en-GB" sz="2400" dirty="0">
                <a:latin typeface="Times New Roman" panose="02020603050405020304" pitchFamily="18" charset="0"/>
                <a:cs typeface="Times New Roman" panose="02020603050405020304" pitchFamily="18" charset="0"/>
              </a:rPr>
              <a:t> 121, no. 4 </a:t>
            </a:r>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2015): 563-595.</a:t>
            </a:r>
            <a:endParaRPr lang="en-US" sz="2400" dirty="0">
              <a:latin typeface="Times New Roman" panose="02020603050405020304" pitchFamily="18" charset="0"/>
              <a:cs typeface="Times New Roman" panose="02020603050405020304" pitchFamily="18" charset="0"/>
            </a:endParaRPr>
          </a:p>
          <a:p>
            <a:pPr marL="0" indent="0">
              <a:buNone/>
            </a:pPr>
            <a:r>
              <a:rPr lang="en-GB" sz="2400" dirty="0" err="1">
                <a:latin typeface="Times New Roman" panose="02020603050405020304" pitchFamily="18" charset="0"/>
                <a:cs typeface="Times New Roman" panose="02020603050405020304" pitchFamily="18" charset="0"/>
              </a:rPr>
              <a:t>Hutami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Anindita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Hanifan</a:t>
            </a:r>
            <a:r>
              <a:rPr lang="en-GB" sz="2400" dirty="0">
                <a:latin typeface="Times New Roman" panose="02020603050405020304" pitchFamily="18" charset="0"/>
                <a:cs typeface="Times New Roman" panose="02020603050405020304" pitchFamily="18" charset="0"/>
              </a:rPr>
              <a:t>. "AN ANALYSIS OF RACIAL </a:t>
            </a:r>
            <a:r>
              <a:rPr lang="en-GB" sz="2400" dirty="0" smtClean="0">
                <a:latin typeface="Times New Roman" panose="02020603050405020304" pitchFamily="18" charset="0"/>
                <a:cs typeface="Times New Roman" panose="02020603050405020304" pitchFamily="18" charset="0"/>
              </a:rPr>
              <a:t>	DISCRIMINATION </a:t>
            </a:r>
            <a:r>
              <a:rPr lang="en-GB" sz="2400" dirty="0">
                <a:latin typeface="Times New Roman" panose="02020603050405020304" pitchFamily="18" charset="0"/>
                <a:cs typeface="Times New Roman" panose="02020603050405020304" pitchFamily="18" charset="0"/>
              </a:rPr>
              <a:t>EXPERIENCED BY LANGSTON </a:t>
            </a:r>
            <a:r>
              <a:rPr lang="en-GB" sz="2400" dirty="0" smtClean="0">
                <a:latin typeface="Times New Roman" panose="02020603050405020304" pitchFamily="18" charset="0"/>
                <a:cs typeface="Times New Roman" panose="02020603050405020304" pitchFamily="18" charset="0"/>
              </a:rPr>
              <a:t>	HUGHES </a:t>
            </a:r>
            <a:r>
              <a:rPr lang="en-GB" sz="2400" dirty="0">
                <a:latin typeface="Times New Roman" panose="02020603050405020304" pitchFamily="18" charset="0"/>
                <a:cs typeface="Times New Roman" panose="02020603050405020304" pitchFamily="18" charset="0"/>
              </a:rPr>
              <a:t>AS REFLECTED IN HIS POEMS I, TOO, </a:t>
            </a:r>
            <a:r>
              <a:rPr lang="en-GB" sz="2400" dirty="0" smtClean="0">
                <a:latin typeface="Times New Roman" panose="02020603050405020304" pitchFamily="18" charset="0"/>
                <a:cs typeface="Times New Roman" panose="02020603050405020304" pitchFamily="18" charset="0"/>
              </a:rPr>
              <a:t>MERRY-	GO-ROUND</a:t>
            </a:r>
            <a:r>
              <a:rPr lang="en-GB" sz="2400" dirty="0">
                <a:latin typeface="Times New Roman" panose="02020603050405020304" pitchFamily="18" charset="0"/>
                <a:cs typeface="Times New Roman" panose="02020603050405020304" pitchFamily="18" charset="0"/>
              </a:rPr>
              <a:t>, AND KU KLUX." PhD diss., SANATA </a:t>
            </a:r>
            <a:r>
              <a:rPr lang="en-GB" sz="2400" dirty="0" smtClean="0">
                <a:latin typeface="Times New Roman" panose="02020603050405020304" pitchFamily="18" charset="0"/>
                <a:cs typeface="Times New Roman" panose="02020603050405020304" pitchFamily="18" charset="0"/>
              </a:rPr>
              <a:t>	DHARMA </a:t>
            </a:r>
            <a:r>
              <a:rPr lang="en-GB" sz="2400" dirty="0">
                <a:latin typeface="Times New Roman" panose="02020603050405020304" pitchFamily="18" charset="0"/>
                <a:cs typeface="Times New Roman" panose="02020603050405020304" pitchFamily="18" charset="0"/>
              </a:rPr>
              <a:t>UNIVERSITY, 2018.</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969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3EF39C-D63C-4FE9-89C7-69ABA2D1E548}"/>
              </a:ext>
            </a:extLst>
          </p:cNvPr>
          <p:cNvSpPr>
            <a:spLocks noGrp="1"/>
          </p:cNvSpPr>
          <p:nvPr>
            <p:ph type="ctrTitle"/>
          </p:nvPr>
        </p:nvSpPr>
        <p:spPr>
          <a:xfrm>
            <a:off x="1507067" y="152400"/>
            <a:ext cx="7766936" cy="975360"/>
          </a:xfrm>
        </p:spPr>
        <p:txBody>
          <a:bodyPr/>
          <a:lstStyle/>
          <a:p>
            <a:pPr algn="l"/>
            <a:r>
              <a:rPr lang="en-US" dirty="0">
                <a:latin typeface="Times New Roman" panose="02020603050405020304" pitchFamily="18" charset="0"/>
                <a:cs typeface="Times New Roman" panose="02020603050405020304" pitchFamily="18" charset="0"/>
              </a:rPr>
              <a:t>References (Continuation)</a:t>
            </a:r>
            <a:r>
              <a:rPr lang="en-US" dirty="0"/>
              <a:t> </a:t>
            </a:r>
          </a:p>
        </p:txBody>
      </p:sp>
      <p:sp>
        <p:nvSpPr>
          <p:cNvPr id="3" name="Subtitle 2">
            <a:extLst>
              <a:ext uri="{FF2B5EF4-FFF2-40B4-BE49-F238E27FC236}">
                <a16:creationId xmlns:a16="http://schemas.microsoft.com/office/drawing/2014/main" xmlns="" id="{88628B43-090D-4A34-AE84-0B34E9FE33F6}"/>
              </a:ext>
            </a:extLst>
          </p:cNvPr>
          <p:cNvSpPr>
            <a:spLocks noGrp="1"/>
          </p:cNvSpPr>
          <p:nvPr>
            <p:ph type="subTitle" idx="1"/>
          </p:nvPr>
        </p:nvSpPr>
        <p:spPr>
          <a:xfrm>
            <a:off x="581891" y="1537854"/>
            <a:ext cx="10741428" cy="4925291"/>
          </a:xfrm>
        </p:spPr>
        <p:txBody>
          <a:bodyPr>
            <a:normAutofit/>
          </a:bodyPr>
          <a:lstStyle/>
          <a:p>
            <a:pPr algn="l"/>
            <a:r>
              <a:rPr lang="en-GB" sz="2400" dirty="0" err="1">
                <a:latin typeface="Times New Roman" panose="02020603050405020304" pitchFamily="18" charset="0"/>
                <a:cs typeface="Times New Roman" panose="02020603050405020304" pitchFamily="18" charset="0"/>
              </a:rPr>
              <a:t>Kuczewski</a:t>
            </a:r>
            <a:r>
              <a:rPr lang="en-GB" sz="2400" dirty="0">
                <a:latin typeface="Times New Roman" panose="02020603050405020304" pitchFamily="18" charset="0"/>
                <a:cs typeface="Times New Roman" panose="02020603050405020304" pitchFamily="18" charset="0"/>
              </a:rPr>
              <a:t>, Mark. "The really new Jim Crow: why bioethicists must ally with </a:t>
            </a:r>
            <a:r>
              <a:rPr lang="en-GB" sz="2400" dirty="0" smtClean="0">
                <a:latin typeface="Times New Roman" panose="02020603050405020304" pitchFamily="18" charset="0"/>
                <a:cs typeface="Times New Roman" panose="02020603050405020304" pitchFamily="18" charset="0"/>
              </a:rPr>
              <a:t>	undocumented </a:t>
            </a:r>
            <a:r>
              <a:rPr lang="en-GB" sz="2400" dirty="0">
                <a:latin typeface="Times New Roman" panose="02020603050405020304" pitchFamily="18" charset="0"/>
                <a:cs typeface="Times New Roman" panose="02020603050405020304" pitchFamily="18" charset="0"/>
              </a:rPr>
              <a:t>immigrants." </a:t>
            </a:r>
            <a:r>
              <a:rPr lang="en-GB" sz="2400" i="1" dirty="0">
                <a:latin typeface="Times New Roman" panose="02020603050405020304" pitchFamily="18" charset="0"/>
                <a:cs typeface="Times New Roman" panose="02020603050405020304" pitchFamily="18" charset="0"/>
              </a:rPr>
              <a:t>The American Journal of Bioethics</a:t>
            </a:r>
            <a:r>
              <a:rPr lang="en-GB" sz="2400" dirty="0">
                <a:latin typeface="Times New Roman" panose="02020603050405020304" pitchFamily="18" charset="0"/>
                <a:cs typeface="Times New Roman" panose="02020603050405020304" pitchFamily="18" charset="0"/>
              </a:rPr>
              <a:t> 16, no. 4 (2016): </a:t>
            </a:r>
            <a:r>
              <a:rPr lang="en-GB" sz="2400" dirty="0" smtClean="0">
                <a:latin typeface="Times New Roman" panose="02020603050405020304" pitchFamily="18" charset="0"/>
                <a:cs typeface="Times New Roman" panose="02020603050405020304" pitchFamily="18" charset="0"/>
              </a:rPr>
              <a:t>	21-23</a:t>
            </a:r>
            <a:r>
              <a:rPr lang="en-GB"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l"/>
            <a:r>
              <a:rPr lang="en-GB" sz="2400" dirty="0">
                <a:latin typeface="Times New Roman" panose="02020603050405020304" pitchFamily="18" charset="0"/>
                <a:cs typeface="Times New Roman" panose="02020603050405020304" pitchFamily="18" charset="0"/>
              </a:rPr>
              <a:t>Penrod, Erin A. "Disenfranchisement 2.0: Recent Voter ID Laws and the Implications </a:t>
            </a:r>
            <a:r>
              <a:rPr lang="en-GB" sz="2400" dirty="0" smtClean="0">
                <a:latin typeface="Times New Roman" panose="02020603050405020304" pitchFamily="18" charset="0"/>
                <a:cs typeface="Times New Roman" panose="02020603050405020304" pitchFamily="18" charset="0"/>
              </a:rPr>
              <a:t>	Thereof</a:t>
            </a:r>
            <a:r>
              <a:rPr lang="en-GB" sz="2400" dirty="0">
                <a:latin typeface="Times New Roman" panose="02020603050405020304" pitchFamily="18" charset="0"/>
                <a:cs typeface="Times New Roman" panose="02020603050405020304" pitchFamily="18" charset="0"/>
              </a:rPr>
              <a:t>." </a:t>
            </a:r>
            <a:r>
              <a:rPr lang="en-GB" sz="2400" i="1" dirty="0">
                <a:latin typeface="Times New Roman" panose="02020603050405020304" pitchFamily="18" charset="0"/>
                <a:cs typeface="Times New Roman" panose="02020603050405020304" pitchFamily="18" charset="0"/>
              </a:rPr>
              <a:t>U. St. Thomas LJ</a:t>
            </a:r>
            <a:r>
              <a:rPr lang="en-GB" sz="2400" dirty="0">
                <a:latin typeface="Times New Roman" panose="02020603050405020304" pitchFamily="18" charset="0"/>
                <a:cs typeface="Times New Roman" panose="02020603050405020304" pitchFamily="18" charset="0"/>
              </a:rPr>
              <a:t> 14 (2018): 207.</a:t>
            </a:r>
            <a:endParaRPr lang="en-US" sz="24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121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55445D-77C7-494A-9D95-F944169BA072}"/>
              </a:ext>
            </a:extLst>
          </p:cNvPr>
          <p:cNvSpPr>
            <a:spLocks noGrp="1"/>
          </p:cNvSpPr>
          <p:nvPr>
            <p:ph type="title"/>
          </p:nvPr>
        </p:nvSpPr>
        <p:spPr/>
        <p:txBody>
          <a:bodyPr>
            <a:normAutofit/>
          </a:bodyPr>
          <a:lstStyle/>
          <a:p>
            <a:pPr algn="ctr"/>
            <a:r>
              <a:rPr lang="en-US" sz="54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6D77752D-2802-4CBC-9F47-C00F15D85CE9}"/>
              </a:ext>
            </a:extLst>
          </p:cNvPr>
          <p:cNvSpPr>
            <a:spLocks noGrp="1"/>
          </p:cNvSpPr>
          <p:nvPr>
            <p:ph idx="1"/>
          </p:nvPr>
        </p:nvSpPr>
        <p:spPr/>
        <p:txBody>
          <a:bodyPr>
            <a:noAutofit/>
          </a:bodyPr>
          <a:lstStyle/>
          <a:p>
            <a:pPr marL="0" indent="0">
              <a:buNone/>
            </a:pPr>
            <a:r>
              <a:rPr lang="en-GB" sz="2400" dirty="0">
                <a:latin typeface="Times New Roman" pitchFamily="18" charset="0"/>
                <a:cs typeface="Times New Roman" pitchFamily="18" charset="0"/>
              </a:rPr>
              <a:t>Rocha, Rene R., and Tetsuya </a:t>
            </a:r>
            <a:r>
              <a:rPr lang="en-GB" sz="2400" dirty="0" err="1">
                <a:latin typeface="Times New Roman" pitchFamily="18" charset="0"/>
                <a:cs typeface="Times New Roman" pitchFamily="18" charset="0"/>
              </a:rPr>
              <a:t>Matsubayashi</a:t>
            </a:r>
            <a:r>
              <a:rPr lang="en-GB" sz="2400" dirty="0">
                <a:latin typeface="Times New Roman" pitchFamily="18" charset="0"/>
                <a:cs typeface="Times New Roman" pitchFamily="18" charset="0"/>
              </a:rPr>
              <a:t>. "The politics of </a:t>
            </a:r>
            <a:r>
              <a:rPr lang="en-GB" sz="2400" dirty="0">
                <a:latin typeface="Times New Roman" pitchFamily="18" charset="0"/>
                <a:cs typeface="Times New Roman" pitchFamily="18" charset="0"/>
              </a:rPr>
              <a:t> </a:t>
            </a:r>
            <a:r>
              <a:rPr lang="en-GB" sz="2400" dirty="0" smtClean="0">
                <a:latin typeface="Times New Roman" pitchFamily="18" charset="0"/>
                <a:cs typeface="Times New Roman" pitchFamily="18" charset="0"/>
              </a:rPr>
              <a:t>race 	and </a:t>
            </a:r>
            <a:r>
              <a:rPr lang="en-GB" sz="2400" dirty="0">
                <a:latin typeface="Times New Roman" pitchFamily="18" charset="0"/>
                <a:cs typeface="Times New Roman" pitchFamily="18" charset="0"/>
              </a:rPr>
              <a:t>voter ID laws in the states: The return of Jim </a:t>
            </a:r>
            <a:r>
              <a:rPr lang="en-GB" sz="2400" dirty="0" smtClean="0">
                <a:latin typeface="Times New Roman" pitchFamily="18" charset="0"/>
                <a:cs typeface="Times New Roman" pitchFamily="18" charset="0"/>
              </a:rPr>
              <a:t>	Crow</a:t>
            </a:r>
            <a:r>
              <a:rPr lang="en-GB" sz="2400" dirty="0">
                <a:latin typeface="Times New Roman" pitchFamily="18" charset="0"/>
                <a:cs typeface="Times New Roman" pitchFamily="18" charset="0"/>
              </a:rPr>
              <a:t>?" </a:t>
            </a:r>
            <a:r>
              <a:rPr lang="en-GB" sz="2400" i="1" dirty="0">
                <a:latin typeface="Times New Roman" pitchFamily="18" charset="0"/>
                <a:cs typeface="Times New Roman" pitchFamily="18" charset="0"/>
              </a:rPr>
              <a:t>Political Research Quarterly</a:t>
            </a:r>
            <a:r>
              <a:rPr lang="en-GB" sz="2400" dirty="0">
                <a:latin typeface="Times New Roman" pitchFamily="18" charset="0"/>
                <a:cs typeface="Times New Roman" pitchFamily="18" charset="0"/>
              </a:rPr>
              <a:t> 67, no. 3 (2014): </a:t>
            </a:r>
            <a:r>
              <a:rPr lang="en-GB" sz="2400" dirty="0" smtClean="0">
                <a:latin typeface="Times New Roman" pitchFamily="18" charset="0"/>
                <a:cs typeface="Times New Roman" pitchFamily="18" charset="0"/>
              </a:rPr>
              <a:t>666-	679</a:t>
            </a:r>
            <a:r>
              <a:rPr lang="en-GB"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marL="0" indent="0">
              <a:buNone/>
            </a:pPr>
            <a:r>
              <a:rPr lang="en-GB" sz="2400" dirty="0">
                <a:latin typeface="Times New Roman" pitchFamily="18" charset="0"/>
                <a:cs typeface="Times New Roman" pitchFamily="18" charset="0"/>
              </a:rPr>
              <a:t>Sanchez, Ana. "</a:t>
            </a:r>
            <a:r>
              <a:rPr lang="en-GB" sz="2400" dirty="0" err="1">
                <a:latin typeface="Times New Roman" pitchFamily="18" charset="0"/>
                <a:cs typeface="Times New Roman" pitchFamily="18" charset="0"/>
              </a:rPr>
              <a:t>Intersemiotic</a:t>
            </a:r>
            <a:r>
              <a:rPr lang="en-GB" sz="2400" dirty="0">
                <a:latin typeface="Times New Roman" pitchFamily="18" charset="0"/>
                <a:cs typeface="Times New Roman" pitchFamily="18" charset="0"/>
              </a:rPr>
              <a:t> translation of the Immortal Life </a:t>
            </a:r>
            <a:r>
              <a:rPr lang="en-GB" sz="2400" dirty="0" smtClean="0">
                <a:latin typeface="Times New Roman" pitchFamily="18" charset="0"/>
                <a:cs typeface="Times New Roman" pitchFamily="18" charset="0"/>
              </a:rPr>
              <a:t>	of 	Henrietta </a:t>
            </a:r>
            <a:r>
              <a:rPr lang="en-GB" sz="2400" dirty="0">
                <a:latin typeface="Times New Roman" pitchFamily="18" charset="0"/>
                <a:cs typeface="Times New Roman" pitchFamily="18" charset="0"/>
              </a:rPr>
              <a:t>Lacks." </a:t>
            </a:r>
            <a:r>
              <a:rPr lang="en-GB" sz="2400" i="1" dirty="0">
                <a:latin typeface="Times New Roman" pitchFamily="18" charset="0"/>
                <a:cs typeface="Times New Roman" pitchFamily="18" charset="0"/>
              </a:rPr>
              <a:t>Advances in Social Sciences Research </a:t>
            </a:r>
            <a:r>
              <a:rPr lang="en-GB" sz="2400" i="1" dirty="0" smtClean="0">
                <a:latin typeface="Times New Roman" pitchFamily="18" charset="0"/>
                <a:cs typeface="Times New Roman" pitchFamily="18" charset="0"/>
              </a:rPr>
              <a:t>	Journal</a:t>
            </a:r>
            <a:r>
              <a:rPr lang="en-GB" sz="2400" dirty="0">
                <a:latin typeface="Times New Roman" pitchFamily="18" charset="0"/>
                <a:cs typeface="Times New Roman" pitchFamily="18" charset="0"/>
              </a:rPr>
              <a:t> 5, no. 7 (2018).</a:t>
            </a:r>
          </a:p>
          <a:p>
            <a:pPr marL="0" indent="0">
              <a:buNone/>
            </a:pPr>
            <a:r>
              <a:rPr lang="en-GB" sz="2400" dirty="0">
                <a:latin typeface="Times New Roman" pitchFamily="18" charset="0"/>
                <a:cs typeface="Times New Roman" pitchFamily="18" charset="0"/>
              </a:rPr>
              <a:t>Sherwin, Richard K. "Law frames: Historical truth and </a:t>
            </a:r>
            <a:r>
              <a:rPr lang="en-GB" sz="2400" dirty="0" smtClean="0">
                <a:latin typeface="Times New Roman" pitchFamily="18" charset="0"/>
                <a:cs typeface="Times New Roman" pitchFamily="18" charset="0"/>
              </a:rPr>
              <a:t>	narrative 	necessity </a:t>
            </a:r>
            <a:r>
              <a:rPr lang="en-GB" sz="2400" dirty="0">
                <a:latin typeface="Times New Roman" pitchFamily="18" charset="0"/>
                <a:cs typeface="Times New Roman" pitchFamily="18" charset="0"/>
              </a:rPr>
              <a:t>in a criminal case." In </a:t>
            </a:r>
            <a:r>
              <a:rPr lang="en-GB" sz="2400" i="1" dirty="0">
                <a:latin typeface="Times New Roman" pitchFamily="18" charset="0"/>
                <a:cs typeface="Times New Roman" pitchFamily="18" charset="0"/>
              </a:rPr>
              <a:t>Trials</a:t>
            </a:r>
            <a:r>
              <a:rPr lang="en-GB" sz="2400" dirty="0">
                <a:latin typeface="Times New Roman" pitchFamily="18" charset="0"/>
                <a:cs typeface="Times New Roman" pitchFamily="18" charset="0"/>
              </a:rPr>
              <a:t>, pp. </a:t>
            </a:r>
            <a:r>
              <a:rPr lang="en-GB" sz="2400" dirty="0" smtClean="0">
                <a:latin typeface="Times New Roman" pitchFamily="18" charset="0"/>
                <a:cs typeface="Times New Roman" pitchFamily="18" charset="0"/>
              </a:rPr>
              <a:t>143-	187</a:t>
            </a:r>
            <a:r>
              <a:rPr lang="en-GB" sz="2400" dirty="0">
                <a:latin typeface="Times New Roman" pitchFamily="18" charset="0"/>
                <a:cs typeface="Times New Roman" pitchFamily="18" charset="0"/>
              </a:rPr>
              <a:t>. Routledge, </a:t>
            </a:r>
            <a:r>
              <a:rPr lang="en-GB" sz="2400" dirty="0" smtClean="0">
                <a:latin typeface="Times New Roman" pitchFamily="18" charset="0"/>
                <a:cs typeface="Times New Roman" pitchFamily="18" charset="0"/>
              </a:rPr>
              <a:t>	2017</a:t>
            </a:r>
            <a:r>
              <a:rPr lang="en-GB"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5321670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256</TotalTime>
  <Words>1755</Words>
  <Application>Microsoft Office PowerPoint</Application>
  <PresentationFormat>Custom</PresentationFormat>
  <Paragraphs>95</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Jim Crow Laws </vt:lpstr>
      <vt:lpstr>Introduction </vt:lpstr>
      <vt:lpstr>Select A Topic </vt:lpstr>
      <vt:lpstr>Define the Problem </vt:lpstr>
      <vt:lpstr>Literature Review </vt:lpstr>
      <vt:lpstr>Research Questions </vt:lpstr>
      <vt:lpstr>Research Method </vt:lpstr>
      <vt:lpstr>Collection of Data</vt:lpstr>
      <vt:lpstr>Analysis of the Results </vt:lpstr>
      <vt:lpstr>Sharing of the Results </vt:lpstr>
      <vt:lpstr>Conclusion </vt:lpstr>
      <vt:lpstr>References </vt:lpstr>
      <vt:lpstr>References (Continuation)</vt:lpstr>
      <vt:lpstr>References (Continuation)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Jim Crow laws</dc:title>
  <dc:creator>Probook</dc:creator>
  <cp:lastModifiedBy>User</cp:lastModifiedBy>
  <cp:revision>29</cp:revision>
  <dcterms:created xsi:type="dcterms:W3CDTF">2019-04-23T00:22:14Z</dcterms:created>
  <dcterms:modified xsi:type="dcterms:W3CDTF">2019-04-23T17:39:39Z</dcterms:modified>
</cp:coreProperties>
</file>